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9.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0.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1.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2.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3.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4.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5.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6.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7.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8.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19.xml" ContentType="application/vnd.openxmlformats-officedocument.theme+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20.xml" ContentType="application/vnd.openxmlformats-officedocument.theme+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21.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22.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theme/theme23.xml" ContentType="application/vnd.openxmlformats-officedocument.theme+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theme/theme24.xml" ContentType="application/vnd.openxmlformats-officedocument.theme+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theme/theme25.xml" ContentType="application/vnd.openxmlformats-officedocument.theme+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theme/theme26.xml" ContentType="application/vnd.openxmlformats-officedocument.theme+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27.xml" ContentType="application/vnd.openxmlformats-officedocument.theme+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28.xml" ContentType="application/vnd.openxmlformats-officedocument.theme+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theme/theme29.xml" ContentType="application/vnd.openxmlformats-officedocument.theme+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theme/theme30.xml" ContentType="application/vnd.openxmlformats-officedocument.theme+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theme/theme31.xml" ContentType="application/vnd.openxmlformats-officedocument.theme+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theme/theme32.xml" ContentType="application/vnd.openxmlformats-officedocument.theme+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theme/theme33.xml" ContentType="application/vnd.openxmlformats-officedocument.theme+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theme/theme34.xml" ContentType="application/vnd.openxmlformats-officedocument.theme+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theme/theme35.xml" ContentType="application/vnd.openxmlformats-officedocument.theme+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theme/theme36.xml" ContentType="application/vnd.openxmlformats-officedocument.theme+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theme/theme37.xml" ContentType="application/vnd.openxmlformats-officedocument.theme+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theme/theme38.xml" ContentType="application/vnd.openxmlformats-officedocument.theme+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theme/theme39.xml" ContentType="application/vnd.openxmlformats-officedocument.theme+xml"/>
  <Override PartName="/ppt/theme/theme40.xml" ContentType="application/vnd.openxmlformats-officedocument.theme+xml"/>
  <Override PartName="/ppt/theme/theme4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812" r:id="rId3"/>
    <p:sldMasterId id="2147483824" r:id="rId4"/>
    <p:sldMasterId id="2147483848" r:id="rId5"/>
    <p:sldMasterId id="2147483872" r:id="rId6"/>
    <p:sldMasterId id="2147483909" r:id="rId7"/>
    <p:sldMasterId id="2147483936" r:id="rId8"/>
    <p:sldMasterId id="2147484087" r:id="rId9"/>
    <p:sldMasterId id="2147484099" r:id="rId10"/>
    <p:sldMasterId id="2147484281" r:id="rId11"/>
    <p:sldMasterId id="2147484522" r:id="rId12"/>
    <p:sldMasterId id="2147484571" r:id="rId13"/>
    <p:sldMasterId id="2147484777" r:id="rId14"/>
    <p:sldMasterId id="2147484837" r:id="rId15"/>
    <p:sldMasterId id="2147484849" r:id="rId16"/>
    <p:sldMasterId id="2147484861" r:id="rId17"/>
    <p:sldMasterId id="2147484873" r:id="rId18"/>
    <p:sldMasterId id="2147484969" r:id="rId19"/>
    <p:sldMasterId id="2147485410" r:id="rId20"/>
    <p:sldMasterId id="2147485520" r:id="rId21"/>
    <p:sldMasterId id="2147485532" r:id="rId22"/>
    <p:sldMasterId id="2147485665" r:id="rId23"/>
    <p:sldMasterId id="2147485714" r:id="rId24"/>
    <p:sldMasterId id="2147486472" r:id="rId25"/>
    <p:sldMasterId id="2147486594" r:id="rId26"/>
    <p:sldMasterId id="2147486871" r:id="rId27"/>
    <p:sldMasterId id="2147487120" r:id="rId28"/>
    <p:sldMasterId id="2147487144" r:id="rId29"/>
    <p:sldMasterId id="2147487194" r:id="rId30"/>
    <p:sldMasterId id="2147487206" r:id="rId31"/>
    <p:sldMasterId id="2147487258" r:id="rId32"/>
    <p:sldMasterId id="2147487574" r:id="rId33"/>
    <p:sldMasterId id="2147487623" r:id="rId34"/>
    <p:sldMasterId id="2147488076" r:id="rId35"/>
    <p:sldMasterId id="2147488139" r:id="rId36"/>
    <p:sldMasterId id="2147488151" r:id="rId37"/>
    <p:sldMasterId id="2147488163" r:id="rId38"/>
    <p:sldMasterId id="2147488175" r:id="rId39"/>
  </p:sldMasterIdLst>
  <p:notesMasterIdLst>
    <p:notesMasterId r:id="rId81"/>
  </p:notesMasterIdLst>
  <p:handoutMasterIdLst>
    <p:handoutMasterId r:id="rId82"/>
  </p:handoutMasterIdLst>
  <p:sldIdLst>
    <p:sldId id="722" r:id="rId40"/>
    <p:sldId id="6056" r:id="rId41"/>
    <p:sldId id="4879" r:id="rId42"/>
    <p:sldId id="5238" r:id="rId43"/>
    <p:sldId id="4575" r:id="rId44"/>
    <p:sldId id="6031" r:id="rId45"/>
    <p:sldId id="6143" r:id="rId46"/>
    <p:sldId id="6146" r:id="rId47"/>
    <p:sldId id="6147" r:id="rId48"/>
    <p:sldId id="6148" r:id="rId49"/>
    <p:sldId id="6149" r:id="rId50"/>
    <p:sldId id="6150" r:id="rId51"/>
    <p:sldId id="305" r:id="rId52"/>
    <p:sldId id="434" r:id="rId53"/>
    <p:sldId id="5282" r:id="rId54"/>
    <p:sldId id="5284" r:id="rId55"/>
    <p:sldId id="5272" r:id="rId56"/>
    <p:sldId id="6021" r:id="rId57"/>
    <p:sldId id="4650" r:id="rId58"/>
    <p:sldId id="6145" r:id="rId59"/>
    <p:sldId id="6184" r:id="rId60"/>
    <p:sldId id="6157" r:id="rId61"/>
    <p:sldId id="6185" r:id="rId62"/>
    <p:sldId id="5540" r:id="rId63"/>
    <p:sldId id="6151" r:id="rId64"/>
    <p:sldId id="6201" r:id="rId65"/>
    <p:sldId id="5155" r:id="rId66"/>
    <p:sldId id="5215" r:id="rId67"/>
    <p:sldId id="5879" r:id="rId68"/>
    <p:sldId id="6095" r:id="rId69"/>
    <p:sldId id="6096" r:id="rId70"/>
    <p:sldId id="6042" r:id="rId71"/>
    <p:sldId id="6043" r:id="rId72"/>
    <p:sldId id="6163" r:id="rId73"/>
    <p:sldId id="5993" r:id="rId74"/>
    <p:sldId id="6198" r:id="rId75"/>
    <p:sldId id="6199" r:id="rId76"/>
    <p:sldId id="5964" r:id="rId77"/>
    <p:sldId id="5525" r:id="rId78"/>
    <p:sldId id="5526" r:id="rId79"/>
    <p:sldId id="6207" r:id="rId8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ED29A"/>
    <a:srgbClr val="F98E88"/>
    <a:srgbClr val="A6020F"/>
    <a:srgbClr val="00BA50"/>
    <a:srgbClr val="46687F"/>
    <a:srgbClr val="F3B083"/>
    <a:srgbClr val="FC00FF"/>
    <a:srgbClr val="FF00C4"/>
    <a:srgbClr val="99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81" autoAdjust="0"/>
    <p:restoredTop sz="89728" autoAdjust="0"/>
  </p:normalViewPr>
  <p:slideViewPr>
    <p:cSldViewPr>
      <p:cViewPr varScale="1">
        <p:scale>
          <a:sx n="114" d="100"/>
          <a:sy n="114" d="100"/>
        </p:scale>
        <p:origin x="1704"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3228"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 Target="slides/slide3.xml"/><Relationship Id="rId47" Type="http://schemas.openxmlformats.org/officeDocument/2006/relationships/slide" Target="slides/slide8.xml"/><Relationship Id="rId63" Type="http://schemas.openxmlformats.org/officeDocument/2006/relationships/slide" Target="slides/slide24.xml"/><Relationship Id="rId68" Type="http://schemas.openxmlformats.org/officeDocument/2006/relationships/slide" Target="slides/slide29.xml"/><Relationship Id="rId84" Type="http://schemas.openxmlformats.org/officeDocument/2006/relationships/viewProps" Target="viewProps.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 Target="slides/slide14.xml"/><Relationship Id="rId58" Type="http://schemas.openxmlformats.org/officeDocument/2006/relationships/slide" Target="slides/slide19.xml"/><Relationship Id="rId74" Type="http://schemas.openxmlformats.org/officeDocument/2006/relationships/slide" Target="slides/slide35.xml"/><Relationship Id="rId79" Type="http://schemas.openxmlformats.org/officeDocument/2006/relationships/slide" Target="slides/slide40.xml"/><Relationship Id="rId5" Type="http://schemas.openxmlformats.org/officeDocument/2006/relationships/slideMaster" Target="slideMasters/slideMaster5.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 Target="slides/slide4.xml"/><Relationship Id="rId48" Type="http://schemas.openxmlformats.org/officeDocument/2006/relationships/slide" Target="slides/slide9.xml"/><Relationship Id="rId56" Type="http://schemas.openxmlformats.org/officeDocument/2006/relationships/slide" Target="slides/slide17.xml"/><Relationship Id="rId64" Type="http://schemas.openxmlformats.org/officeDocument/2006/relationships/slide" Target="slides/slide25.xml"/><Relationship Id="rId69" Type="http://schemas.openxmlformats.org/officeDocument/2006/relationships/slide" Target="slides/slide30.xml"/><Relationship Id="rId77"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slide" Target="slides/slide12.xml"/><Relationship Id="rId72" Type="http://schemas.openxmlformats.org/officeDocument/2006/relationships/slide" Target="slides/slide33.xml"/><Relationship Id="rId80" Type="http://schemas.openxmlformats.org/officeDocument/2006/relationships/slide" Target="slides/slide41.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 Target="slides/slide7.xml"/><Relationship Id="rId59" Type="http://schemas.openxmlformats.org/officeDocument/2006/relationships/slide" Target="slides/slide20.xml"/><Relationship Id="rId67" Type="http://schemas.openxmlformats.org/officeDocument/2006/relationships/slide" Target="slides/slide28.xml"/><Relationship Id="rId20" Type="http://schemas.openxmlformats.org/officeDocument/2006/relationships/slideMaster" Target="slideMasters/slideMaster20.xml"/><Relationship Id="rId41" Type="http://schemas.openxmlformats.org/officeDocument/2006/relationships/slide" Target="slides/slide2.xml"/><Relationship Id="rId54" Type="http://schemas.openxmlformats.org/officeDocument/2006/relationships/slide" Target="slides/slide15.xml"/><Relationship Id="rId62" Type="http://schemas.openxmlformats.org/officeDocument/2006/relationships/slide" Target="slides/slide23.xml"/><Relationship Id="rId70" Type="http://schemas.openxmlformats.org/officeDocument/2006/relationships/slide" Target="slides/slide31.xml"/><Relationship Id="rId75" Type="http://schemas.openxmlformats.org/officeDocument/2006/relationships/slide" Target="slides/slide36.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 Target="slides/slide10.xml"/><Relationship Id="rId57" Type="http://schemas.openxmlformats.org/officeDocument/2006/relationships/slide" Target="slides/slide18.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5.xml"/><Relationship Id="rId52" Type="http://schemas.openxmlformats.org/officeDocument/2006/relationships/slide" Target="slides/slide13.xml"/><Relationship Id="rId60" Type="http://schemas.openxmlformats.org/officeDocument/2006/relationships/slide" Target="slides/slide21.xml"/><Relationship Id="rId65" Type="http://schemas.openxmlformats.org/officeDocument/2006/relationships/slide" Target="slides/slide26.xml"/><Relationship Id="rId73" Type="http://schemas.openxmlformats.org/officeDocument/2006/relationships/slide" Target="slides/slide34.xml"/><Relationship Id="rId78" Type="http://schemas.openxmlformats.org/officeDocument/2006/relationships/slide" Target="slides/slide39.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34" Type="http://schemas.openxmlformats.org/officeDocument/2006/relationships/slideMaster" Target="slideMasters/slideMaster34.xml"/><Relationship Id="rId50" Type="http://schemas.openxmlformats.org/officeDocument/2006/relationships/slide" Target="slides/slide11.xml"/><Relationship Id="rId55" Type="http://schemas.openxmlformats.org/officeDocument/2006/relationships/slide" Target="slides/slide16.xml"/><Relationship Id="rId76" Type="http://schemas.openxmlformats.org/officeDocument/2006/relationships/slide" Target="slides/slide37.xml"/><Relationship Id="rId7" Type="http://schemas.openxmlformats.org/officeDocument/2006/relationships/slideMaster" Target="slideMasters/slideMaster7.xml"/><Relationship Id="rId71" Type="http://schemas.openxmlformats.org/officeDocument/2006/relationships/slide" Target="slides/slide32.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1.xml"/><Relationship Id="rId45" Type="http://schemas.openxmlformats.org/officeDocument/2006/relationships/slide" Target="slides/slide6.xml"/><Relationship Id="rId66" Type="http://schemas.openxmlformats.org/officeDocument/2006/relationships/slide" Target="slides/slide27.xml"/><Relationship Id="rId61" Type="http://schemas.openxmlformats.org/officeDocument/2006/relationships/slide" Target="slides/slide22.xml"/><Relationship Id="rId8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Nour%20Mohammed\Desktop\office%202013\With_Without_Pre-alignment.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Nour%20Mohammed\Desktop\office%202013\With_Without_Pre-alignment.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83245844269466"/>
          <c:y val="3.6772171539979484E-2"/>
          <c:w val="0.86488976377952753"/>
          <c:h val="0.76136378767229773"/>
        </c:manualLayout>
      </c:layout>
      <c:lineChart>
        <c:grouping val="standard"/>
        <c:varyColors val="0"/>
        <c:ser>
          <c:idx val="0"/>
          <c:order val="0"/>
          <c:tx>
            <c:strRef>
              <c:f>Sheet2!$D$1</c:f>
              <c:strCache>
                <c:ptCount val="1"/>
                <c:pt idx="0">
                  <c:v>Total processing time without pre-alignment (sec)</c:v>
                </c:pt>
              </c:strCache>
            </c:strRef>
          </c:tx>
          <c:spPr>
            <a:ln w="57150" cap="rnd">
              <a:solidFill>
                <a:schemeClr val="tx2"/>
              </a:solidFill>
              <a:round/>
            </a:ln>
            <a:effectLst/>
          </c:spPr>
          <c:marker>
            <c:symbol val="none"/>
          </c:marker>
          <c:cat>
            <c:multiLvlStrRef>
              <c:f>Sheet2!$B$2:$C$41</c:f>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f>Sheet2!$D$2:$D$41</c:f>
              <c:numCache>
                <c:formatCode>General</c:formatCode>
                <c:ptCount val="40"/>
                <c:pt idx="0">
                  <c:v>10000</c:v>
                </c:pt>
                <c:pt idx="1">
                  <c:v>10000</c:v>
                </c:pt>
                <c:pt idx="2">
                  <c:v>10000</c:v>
                </c:pt>
                <c:pt idx="3">
                  <c:v>10000</c:v>
                </c:pt>
                <c:pt idx="4">
                  <c:v>10000</c:v>
                </c:pt>
                <c:pt idx="5">
                  <c:v>10000</c:v>
                </c:pt>
                <c:pt idx="6">
                  <c:v>10000</c:v>
                </c:pt>
                <c:pt idx="7">
                  <c:v>10000</c:v>
                </c:pt>
                <c:pt idx="8">
                  <c:v>10000</c:v>
                </c:pt>
                <c:pt idx="9">
                  <c:v>10000</c:v>
                </c:pt>
                <c:pt idx="10">
                  <c:v>10000</c:v>
                </c:pt>
                <c:pt idx="11">
                  <c:v>10000</c:v>
                </c:pt>
                <c:pt idx="12">
                  <c:v>10000</c:v>
                </c:pt>
                <c:pt idx="13">
                  <c:v>10000</c:v>
                </c:pt>
                <c:pt idx="14">
                  <c:v>10000</c:v>
                </c:pt>
                <c:pt idx="15">
                  <c:v>10000</c:v>
                </c:pt>
                <c:pt idx="16">
                  <c:v>10000</c:v>
                </c:pt>
                <c:pt idx="17">
                  <c:v>10000</c:v>
                </c:pt>
                <c:pt idx="18">
                  <c:v>10000</c:v>
                </c:pt>
                <c:pt idx="19">
                  <c:v>10000</c:v>
                </c:pt>
                <c:pt idx="20">
                  <c:v>10000</c:v>
                </c:pt>
                <c:pt idx="21">
                  <c:v>10000</c:v>
                </c:pt>
                <c:pt idx="22">
                  <c:v>10000</c:v>
                </c:pt>
                <c:pt idx="23">
                  <c:v>10000</c:v>
                </c:pt>
                <c:pt idx="24">
                  <c:v>10000</c:v>
                </c:pt>
                <c:pt idx="25">
                  <c:v>10000</c:v>
                </c:pt>
                <c:pt idx="26">
                  <c:v>10000</c:v>
                </c:pt>
                <c:pt idx="27">
                  <c:v>10000</c:v>
                </c:pt>
                <c:pt idx="28">
                  <c:v>10000</c:v>
                </c:pt>
                <c:pt idx="29">
                  <c:v>10000</c:v>
                </c:pt>
                <c:pt idx="30">
                  <c:v>10000</c:v>
                </c:pt>
                <c:pt idx="31">
                  <c:v>10000</c:v>
                </c:pt>
                <c:pt idx="32">
                  <c:v>10000</c:v>
                </c:pt>
                <c:pt idx="33">
                  <c:v>10000</c:v>
                </c:pt>
                <c:pt idx="34">
                  <c:v>10000</c:v>
                </c:pt>
                <c:pt idx="35">
                  <c:v>10000</c:v>
                </c:pt>
                <c:pt idx="36">
                  <c:v>10000</c:v>
                </c:pt>
                <c:pt idx="37">
                  <c:v>10000</c:v>
                </c:pt>
                <c:pt idx="38">
                  <c:v>10000</c:v>
                </c:pt>
                <c:pt idx="39">
                  <c:v>10000</c:v>
                </c:pt>
              </c:numCache>
            </c:numRef>
          </c:val>
          <c:smooth val="0"/>
          <c:extLst>
            <c:ext xmlns:c16="http://schemas.microsoft.com/office/drawing/2014/chart" uri="{C3380CC4-5D6E-409C-BE32-E72D297353CC}">
              <c16:uniqueId val="{00000000-CEF4-CC48-AC73-1A6D7338BD89}"/>
            </c:ext>
          </c:extLst>
        </c:ser>
        <c:dLbls>
          <c:showLegendKey val="0"/>
          <c:showVal val="0"/>
          <c:showCatName val="0"/>
          <c:showSerName val="0"/>
          <c:showPercent val="0"/>
          <c:showBubbleSize val="0"/>
        </c:dLbls>
        <c:smooth val="0"/>
        <c:axId val="343514144"/>
        <c:axId val="343513752"/>
        <c:extLst>
          <c:ext xmlns:c15="http://schemas.microsoft.com/office/drawing/2012/chart" uri="{02D57815-91ED-43cb-92C2-25804820EDAC}">
            <c15:filteredLineSeries>
              <c15:ser>
                <c:idx val="1"/>
                <c:order val="1"/>
                <c:tx>
                  <c:strRef>
                    <c:extLst>
                      <c:ext uri="{02D57815-91ED-43cb-92C2-25804820EDAC}">
                        <c15:formulaRef>
                          <c15:sqref>Sheet2!$E$1</c15:sqref>
                        </c15:formulaRef>
                      </c:ext>
                    </c:extLst>
                    <c:strCache>
                      <c:ptCount val="1"/>
                      <c:pt idx="0">
                        <c:v>Total processing time with pre-alignment (sec)</c:v>
                      </c:pt>
                    </c:strCache>
                  </c:strRef>
                </c:tx>
                <c:spPr>
                  <a:ln w="57150" cap="rnd">
                    <a:solidFill>
                      <a:srgbClr val="FF0000"/>
                    </a:solidFill>
                    <a:round/>
                  </a:ln>
                  <a:effectLst/>
                </c:spPr>
                <c:marker>
                  <c:symbol val="none"/>
                </c:marker>
                <c:cat>
                  <c:multiLvlStrRef>
                    <c:extLst>
                      <c:ext uri="{02D57815-91ED-43cb-92C2-25804820EDAC}">
                        <c15:formulaRef>
                          <c15:sqref>Sheet2!$B$2:$C$41</c15:sqref>
                        </c15:formulaRef>
                      </c:ext>
                    </c:extLst>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extLst>
                      <c:ext uri="{02D57815-91ED-43cb-92C2-25804820EDAC}">
                        <c15:formulaRef>
                          <c15:sqref>Sheet2!$E$2:$E$41</c15:sqref>
                        </c15:formulaRef>
                      </c:ext>
                    </c:extLst>
                    <c:numCache>
                      <c:formatCode>General</c:formatCode>
                      <c:ptCount val="40"/>
                      <c:pt idx="0">
                        <c:v>5000</c:v>
                      </c:pt>
                      <c:pt idx="1">
                        <c:v>6999.9999999999991</c:v>
                      </c:pt>
                      <c:pt idx="2">
                        <c:v>9000</c:v>
                      </c:pt>
                      <c:pt idx="3">
                        <c:v>11000</c:v>
                      </c:pt>
                      <c:pt idx="4">
                        <c:v>13000</c:v>
                      </c:pt>
                      <c:pt idx="5">
                        <c:v>2500</c:v>
                      </c:pt>
                      <c:pt idx="6">
                        <c:v>4499.9999999999991</c:v>
                      </c:pt>
                      <c:pt idx="7">
                        <c:v>6500</c:v>
                      </c:pt>
                      <c:pt idx="8">
                        <c:v>8500</c:v>
                      </c:pt>
                      <c:pt idx="9">
                        <c:v>10500</c:v>
                      </c:pt>
                      <c:pt idx="10">
                        <c:v>1250</c:v>
                      </c:pt>
                      <c:pt idx="11">
                        <c:v>3249.9999999999991</c:v>
                      </c:pt>
                      <c:pt idx="12">
                        <c:v>5250</c:v>
                      </c:pt>
                      <c:pt idx="13">
                        <c:v>7250</c:v>
                      </c:pt>
                      <c:pt idx="14">
                        <c:v>9250</c:v>
                      </c:pt>
                      <c:pt idx="15">
                        <c:v>625</c:v>
                      </c:pt>
                      <c:pt idx="16">
                        <c:v>2624.9999999999991</c:v>
                      </c:pt>
                      <c:pt idx="17">
                        <c:v>4625</c:v>
                      </c:pt>
                      <c:pt idx="18">
                        <c:v>6625</c:v>
                      </c:pt>
                      <c:pt idx="19">
                        <c:v>8625</c:v>
                      </c:pt>
                      <c:pt idx="20">
                        <c:v>312.5</c:v>
                      </c:pt>
                      <c:pt idx="21">
                        <c:v>2312.4999999999991</c:v>
                      </c:pt>
                      <c:pt idx="22">
                        <c:v>4312.5</c:v>
                      </c:pt>
                      <c:pt idx="23">
                        <c:v>6312.5</c:v>
                      </c:pt>
                      <c:pt idx="24">
                        <c:v>8312.5</c:v>
                      </c:pt>
                      <c:pt idx="25">
                        <c:v>156.25</c:v>
                      </c:pt>
                      <c:pt idx="26">
                        <c:v>2156.2499999999991</c:v>
                      </c:pt>
                      <c:pt idx="27">
                        <c:v>4156.25</c:v>
                      </c:pt>
                      <c:pt idx="28">
                        <c:v>6156.25</c:v>
                      </c:pt>
                      <c:pt idx="29">
                        <c:v>8156.25</c:v>
                      </c:pt>
                      <c:pt idx="30">
                        <c:v>78.125</c:v>
                      </c:pt>
                      <c:pt idx="31">
                        <c:v>2078.1249999999991</c:v>
                      </c:pt>
                      <c:pt idx="32">
                        <c:v>4078.125</c:v>
                      </c:pt>
                      <c:pt idx="33">
                        <c:v>6078.125</c:v>
                      </c:pt>
                      <c:pt idx="34">
                        <c:v>8078.125</c:v>
                      </c:pt>
                      <c:pt idx="35">
                        <c:v>39.0625</c:v>
                      </c:pt>
                      <c:pt idx="36">
                        <c:v>2039.0624999999993</c:v>
                      </c:pt>
                      <c:pt idx="37">
                        <c:v>4039.0625</c:v>
                      </c:pt>
                      <c:pt idx="38">
                        <c:v>6039.0625</c:v>
                      </c:pt>
                      <c:pt idx="39">
                        <c:v>8039.0625</c:v>
                      </c:pt>
                    </c:numCache>
                  </c:numRef>
                </c:val>
                <c:smooth val="0"/>
                <c:extLst>
                  <c:ext xmlns:c16="http://schemas.microsoft.com/office/drawing/2014/chart" uri="{C3380CC4-5D6E-409C-BE32-E72D297353CC}">
                    <c16:uniqueId val="{00000001-CEF4-CC48-AC73-1A6D7338BD89}"/>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Sheet2!$F$1</c15:sqref>
                        </c15:formulaRef>
                      </c:ext>
                    </c:extLst>
                    <c:strCache>
                      <c:ptCount val="1"/>
                      <c:pt idx="0">
                        <c:v>Ideal processing time for 90% pre-alignment rejection percentage</c:v>
                      </c:pt>
                    </c:strCache>
                  </c:strRef>
                </c:tx>
                <c:spPr>
                  <a:ln w="288925" cap="flat" cmpd="sng">
                    <a:solidFill>
                      <a:schemeClr val="bg2">
                        <a:lumMod val="25000"/>
                        <a:alpha val="49000"/>
                      </a:schemeClr>
                    </a:solidFill>
                    <a:miter lim="800000"/>
                  </a:ln>
                  <a:effectLst/>
                </c:spPr>
                <c:marker>
                  <c:symbol val="none"/>
                </c:marker>
                <c:cat>
                  <c:multiLvlStrRef>
                    <c:extLst xmlns:c15="http://schemas.microsoft.com/office/drawing/2012/chart">
                      <c:ext xmlns:c15="http://schemas.microsoft.com/office/drawing/2012/chart" uri="{02D57815-91ED-43cb-92C2-25804820EDAC}">
                        <c15:formulaRef>
                          <c15:sqref>Sheet2!$B$2:$C$41</c15:sqref>
                        </c15:formulaRef>
                      </c:ext>
                    </c:extLst>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extLst xmlns:c15="http://schemas.microsoft.com/office/drawing/2012/chart">
                      <c:ext xmlns:c15="http://schemas.microsoft.com/office/drawing/2012/chart" uri="{02D57815-91ED-43cb-92C2-25804820EDAC}">
                        <c15:formulaRef>
                          <c15:sqref>Sheet2!$F$2:$F$41</c15:sqref>
                        </c15:formulaRef>
                      </c:ext>
                    </c:extLst>
                    <c:numCache>
                      <c:formatCode>General</c:formatCode>
                      <c:ptCount val="40"/>
                      <c:pt idx="0">
                        <c:v>6000</c:v>
                      </c:pt>
                      <c:pt idx="1">
                        <c:v>6000</c:v>
                      </c:pt>
                      <c:pt idx="2">
                        <c:v>6000</c:v>
                      </c:pt>
                      <c:pt idx="3">
                        <c:v>6000</c:v>
                      </c:pt>
                      <c:pt idx="4">
                        <c:v>6000</c:v>
                      </c:pt>
                      <c:pt idx="5">
                        <c:v>3499.9999999999995</c:v>
                      </c:pt>
                      <c:pt idx="6">
                        <c:v>3499.9999999999995</c:v>
                      </c:pt>
                      <c:pt idx="7">
                        <c:v>3499.9999999999995</c:v>
                      </c:pt>
                      <c:pt idx="8">
                        <c:v>3499.9999999999995</c:v>
                      </c:pt>
                      <c:pt idx="9">
                        <c:v>3499.9999999999995</c:v>
                      </c:pt>
                      <c:pt idx="10">
                        <c:v>2249.9999999999995</c:v>
                      </c:pt>
                      <c:pt idx="11">
                        <c:v>2249.9999999999995</c:v>
                      </c:pt>
                      <c:pt idx="12">
                        <c:v>2249.9999999999995</c:v>
                      </c:pt>
                      <c:pt idx="13">
                        <c:v>2249.9999999999995</c:v>
                      </c:pt>
                      <c:pt idx="14">
                        <c:v>2249.9999999999995</c:v>
                      </c:pt>
                      <c:pt idx="15">
                        <c:v>1624.9999999999995</c:v>
                      </c:pt>
                      <c:pt idx="16">
                        <c:v>1624.9999999999995</c:v>
                      </c:pt>
                      <c:pt idx="17">
                        <c:v>1624.9999999999995</c:v>
                      </c:pt>
                      <c:pt idx="18">
                        <c:v>1624.9999999999995</c:v>
                      </c:pt>
                      <c:pt idx="19">
                        <c:v>1624.9999999999995</c:v>
                      </c:pt>
                      <c:pt idx="20">
                        <c:v>1312.4999999999995</c:v>
                      </c:pt>
                      <c:pt idx="21">
                        <c:v>1312.4999999999995</c:v>
                      </c:pt>
                      <c:pt idx="22">
                        <c:v>1312.4999999999995</c:v>
                      </c:pt>
                      <c:pt idx="23">
                        <c:v>1312.4999999999995</c:v>
                      </c:pt>
                      <c:pt idx="24">
                        <c:v>1312.4999999999995</c:v>
                      </c:pt>
                      <c:pt idx="25">
                        <c:v>1156.2499999999995</c:v>
                      </c:pt>
                      <c:pt idx="26">
                        <c:v>1156.2499999999995</c:v>
                      </c:pt>
                      <c:pt idx="27">
                        <c:v>1156.2499999999995</c:v>
                      </c:pt>
                      <c:pt idx="28">
                        <c:v>1156.2499999999995</c:v>
                      </c:pt>
                      <c:pt idx="29">
                        <c:v>1156.2499999999995</c:v>
                      </c:pt>
                      <c:pt idx="30">
                        <c:v>1078.1249999999995</c:v>
                      </c:pt>
                      <c:pt idx="31">
                        <c:v>1078.1249999999995</c:v>
                      </c:pt>
                      <c:pt idx="32">
                        <c:v>1078.1249999999995</c:v>
                      </c:pt>
                      <c:pt idx="33">
                        <c:v>1078.1249999999995</c:v>
                      </c:pt>
                      <c:pt idx="34">
                        <c:v>1078.1249999999995</c:v>
                      </c:pt>
                      <c:pt idx="35">
                        <c:v>1039.0624999999995</c:v>
                      </c:pt>
                      <c:pt idx="36">
                        <c:v>1039.0624999999995</c:v>
                      </c:pt>
                      <c:pt idx="37">
                        <c:v>1039.0624999999995</c:v>
                      </c:pt>
                      <c:pt idx="38">
                        <c:v>1039.0624999999995</c:v>
                      </c:pt>
                      <c:pt idx="39">
                        <c:v>1039.0624999999995</c:v>
                      </c:pt>
                    </c:numCache>
                  </c:numRef>
                </c:val>
                <c:smooth val="1"/>
                <c:extLst xmlns:c15="http://schemas.microsoft.com/office/drawing/2012/chart">
                  <c:ext xmlns:c16="http://schemas.microsoft.com/office/drawing/2014/chart" uri="{C3380CC4-5D6E-409C-BE32-E72D297353CC}">
                    <c16:uniqueId val="{00000002-CEF4-CC48-AC73-1A6D7338BD89}"/>
                  </c:ext>
                </c:extLst>
              </c15:ser>
            </c15:filteredLineSeries>
          </c:ext>
        </c:extLst>
      </c:lineChart>
      <c:catAx>
        <c:axId val="343514144"/>
        <c:scaling>
          <c:orientation val="minMax"/>
        </c:scaling>
        <c:delete val="0"/>
        <c:axPos val="b"/>
        <c:majorGridlines>
          <c:spPr>
            <a:ln w="9525" cap="flat" cmpd="sng" algn="ctr">
              <a:solidFill>
                <a:schemeClr val="dk1">
                  <a:lumMod val="15000"/>
                  <a:lumOff val="85000"/>
                  <a:alpha val="54000"/>
                </a:schemeClr>
              </a:solidFill>
              <a:round/>
            </a:ln>
            <a:effectLst/>
          </c:spPr>
        </c:majorGridlines>
        <c:minorGridlines>
          <c:spPr>
            <a:ln w="9525" cap="flat" cmpd="sng" algn="ctr">
              <a:solidFill>
                <a:schemeClr val="dk1">
                  <a:lumMod val="15000"/>
                  <a:lumOff val="85000"/>
                  <a:alpha val="51000"/>
                </a:schemeClr>
              </a:solidFill>
              <a:round/>
            </a:ln>
            <a:effectLst/>
          </c:spPr>
        </c:minorGridlines>
        <c:title>
          <c:tx>
            <c:rich>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r>
                  <a:rPr lang="en-US"/>
                  <a:t>Pre-alignment rejected mapping percentage and speed compared to alignment step</a:t>
                </a:r>
              </a:p>
            </c:rich>
          </c:tx>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CH"/>
            </a:p>
          </c:txPr>
        </c:title>
        <c:numFmt formatCode="General" sourceLinked="1"/>
        <c:majorTickMark val="out"/>
        <c:minorTickMark val="cross"/>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cap="none" spc="0" normalizeH="0" baseline="0">
                <a:solidFill>
                  <a:schemeClr val="tx1"/>
                </a:solidFill>
                <a:latin typeface="+mn-lt"/>
                <a:ea typeface="+mn-ea"/>
                <a:cs typeface="+mn-cs"/>
              </a:defRPr>
            </a:pPr>
            <a:endParaRPr lang="en-CH"/>
          </a:p>
        </c:txPr>
        <c:crossAx val="343513752"/>
        <c:crosses val="autoZero"/>
        <c:auto val="1"/>
        <c:lblAlgn val="ctr"/>
        <c:lblOffset val="100"/>
        <c:noMultiLvlLbl val="0"/>
      </c:catAx>
      <c:valAx>
        <c:axId val="343513752"/>
        <c:scaling>
          <c:orientation val="minMax"/>
        </c:scaling>
        <c:delete val="0"/>
        <c:axPos val="l"/>
        <c:majorGridlines>
          <c:spPr>
            <a:ln w="9525" cap="flat" cmpd="sng" algn="ctr">
              <a:solidFill>
                <a:schemeClr val="dk1">
                  <a:lumMod val="15000"/>
                  <a:lumOff val="85000"/>
                  <a:alpha val="54000"/>
                </a:schemeClr>
              </a:solidFill>
              <a:round/>
            </a:ln>
            <a:effectLst/>
          </c:spPr>
        </c:majorGridlines>
        <c:title>
          <c:tx>
            <c:rich>
              <a:bodyPr rot="-5400000" spcFirstLastPara="1" vertOverflow="ellipsis" vert="horz" wrap="square" anchor="ctr" anchorCtr="1"/>
              <a:lstStyle/>
              <a:p>
                <a:pPr>
                  <a:defRPr sz="1200" b="1" i="0" u="none" strike="noStrike" kern="1200" baseline="0">
                    <a:solidFill>
                      <a:schemeClr val="tx1"/>
                    </a:solidFill>
                    <a:latin typeface="+mn-lt"/>
                    <a:ea typeface="+mn-ea"/>
                    <a:cs typeface="+mn-cs"/>
                  </a:defRPr>
                </a:pPr>
                <a:r>
                  <a:rPr lang="en-US"/>
                  <a:t>Processing time (sec) for 1 million mappings</a:t>
                </a:r>
              </a:p>
            </c:rich>
          </c:tx>
          <c:layout>
            <c:manualLayout>
              <c:xMode val="edge"/>
              <c:yMode val="edge"/>
              <c:x val="1.1756671041119861E-2"/>
              <c:y val="9.1747843834526666E-2"/>
            </c:manualLayout>
          </c:layout>
          <c:overlay val="0"/>
          <c:spPr>
            <a:noFill/>
            <a:ln>
              <a:noFill/>
            </a:ln>
            <a:effectLst/>
          </c:spPr>
          <c:txPr>
            <a:bodyPr rot="-54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CH"/>
            </a:p>
          </c:txPr>
        </c:title>
        <c:numFmt formatCode="#,##0" sourceLinked="0"/>
        <c:majorTickMark val="cross"/>
        <c:minorTickMark val="cross"/>
        <c:tickLblPos val="nextTo"/>
        <c:spPr>
          <a:noFill/>
          <a:ln>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CH"/>
          </a:p>
        </c:txPr>
        <c:crossAx val="343514144"/>
        <c:crosses val="autoZero"/>
        <c:crossBetween val="between"/>
      </c:valAx>
      <c:spPr>
        <a:solidFill>
          <a:schemeClr val="bg1"/>
        </a:solidFill>
        <a:ln>
          <a:noFill/>
        </a:ln>
        <a:effectLst/>
      </c:spPr>
    </c:plotArea>
    <c:legend>
      <c:legendPos val="b"/>
      <c:layout>
        <c:manualLayout>
          <c:xMode val="edge"/>
          <c:yMode val="edge"/>
          <c:x val="0.41573501749781283"/>
          <c:y val="4.5847104055367072E-2"/>
          <c:w val="0.56158541119860017"/>
          <c:h val="9.2970588306999627E-2"/>
        </c:manualLayout>
      </c:layout>
      <c:overlay val="0"/>
      <c:spPr>
        <a:solidFill>
          <a:schemeClr val="bg1"/>
        </a:solidFill>
        <a:ln>
          <a:solidFill>
            <a:schemeClr val="tx1">
              <a:lumMod val="65000"/>
              <a:lumOff val="35000"/>
            </a:schemeClr>
          </a:solid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CH"/>
        </a:p>
      </c:txPr>
    </c:legend>
    <c:plotVisOnly val="1"/>
    <c:dispBlanksAs val="gap"/>
    <c:showDLblsOverMax val="0"/>
  </c:chart>
  <c:spPr>
    <a:solidFill>
      <a:schemeClr val="lt1"/>
    </a:solidFill>
    <a:ln w="9525" cap="flat" cmpd="sng" algn="ctr">
      <a:noFill/>
      <a:round/>
    </a:ln>
    <a:effectLst/>
  </c:spPr>
  <c:txPr>
    <a:bodyPr/>
    <a:lstStyle/>
    <a:p>
      <a:pPr>
        <a:defRPr sz="1200">
          <a:solidFill>
            <a:schemeClr val="tx1"/>
          </a:solidFill>
        </a:defRPr>
      </a:pPr>
      <a:endParaRPr lang="en-CH"/>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83245844269466"/>
          <c:y val="3.6772171539979484E-2"/>
          <c:w val="0.86488976377952753"/>
          <c:h val="0.76136378767229773"/>
        </c:manualLayout>
      </c:layout>
      <c:lineChart>
        <c:grouping val="standard"/>
        <c:varyColors val="0"/>
        <c:ser>
          <c:idx val="0"/>
          <c:order val="0"/>
          <c:tx>
            <c:strRef>
              <c:f>Sheet2!$D$1</c:f>
              <c:strCache>
                <c:ptCount val="1"/>
                <c:pt idx="0">
                  <c:v>Total processing time without pre-alignment (sec)</c:v>
                </c:pt>
              </c:strCache>
            </c:strRef>
          </c:tx>
          <c:spPr>
            <a:ln w="57150" cap="rnd">
              <a:solidFill>
                <a:schemeClr val="tx2"/>
              </a:solidFill>
              <a:round/>
            </a:ln>
            <a:effectLst/>
          </c:spPr>
          <c:marker>
            <c:symbol val="none"/>
          </c:marker>
          <c:cat>
            <c:multiLvlStrRef>
              <c:f>Sheet2!$B$2:$C$41</c:f>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f>Sheet2!$D$2:$D$41</c:f>
              <c:numCache>
                <c:formatCode>General</c:formatCode>
                <c:ptCount val="40"/>
                <c:pt idx="0">
                  <c:v>10000</c:v>
                </c:pt>
                <c:pt idx="1">
                  <c:v>10000</c:v>
                </c:pt>
                <c:pt idx="2">
                  <c:v>10000</c:v>
                </c:pt>
                <c:pt idx="3">
                  <c:v>10000</c:v>
                </c:pt>
                <c:pt idx="4">
                  <c:v>10000</c:v>
                </c:pt>
                <c:pt idx="5">
                  <c:v>10000</c:v>
                </c:pt>
                <c:pt idx="6">
                  <c:v>10000</c:v>
                </c:pt>
                <c:pt idx="7">
                  <c:v>10000</c:v>
                </c:pt>
                <c:pt idx="8">
                  <c:v>10000</c:v>
                </c:pt>
                <c:pt idx="9">
                  <c:v>10000</c:v>
                </c:pt>
                <c:pt idx="10">
                  <c:v>10000</c:v>
                </c:pt>
                <c:pt idx="11">
                  <c:v>10000</c:v>
                </c:pt>
                <c:pt idx="12">
                  <c:v>10000</c:v>
                </c:pt>
                <c:pt idx="13">
                  <c:v>10000</c:v>
                </c:pt>
                <c:pt idx="14">
                  <c:v>10000</c:v>
                </c:pt>
                <c:pt idx="15">
                  <c:v>10000</c:v>
                </c:pt>
                <c:pt idx="16">
                  <c:v>10000</c:v>
                </c:pt>
                <c:pt idx="17">
                  <c:v>10000</c:v>
                </c:pt>
                <c:pt idx="18">
                  <c:v>10000</c:v>
                </c:pt>
                <c:pt idx="19">
                  <c:v>10000</c:v>
                </c:pt>
                <c:pt idx="20">
                  <c:v>10000</c:v>
                </c:pt>
                <c:pt idx="21">
                  <c:v>10000</c:v>
                </c:pt>
                <c:pt idx="22">
                  <c:v>10000</c:v>
                </c:pt>
                <c:pt idx="23">
                  <c:v>10000</c:v>
                </c:pt>
                <c:pt idx="24">
                  <c:v>10000</c:v>
                </c:pt>
                <c:pt idx="25">
                  <c:v>10000</c:v>
                </c:pt>
                <c:pt idx="26">
                  <c:v>10000</c:v>
                </c:pt>
                <c:pt idx="27">
                  <c:v>10000</c:v>
                </c:pt>
                <c:pt idx="28">
                  <c:v>10000</c:v>
                </c:pt>
                <c:pt idx="29">
                  <c:v>10000</c:v>
                </c:pt>
                <c:pt idx="30">
                  <c:v>10000</c:v>
                </c:pt>
                <c:pt idx="31">
                  <c:v>10000</c:v>
                </c:pt>
                <c:pt idx="32">
                  <c:v>10000</c:v>
                </c:pt>
                <c:pt idx="33">
                  <c:v>10000</c:v>
                </c:pt>
                <c:pt idx="34">
                  <c:v>10000</c:v>
                </c:pt>
                <c:pt idx="35">
                  <c:v>10000</c:v>
                </c:pt>
                <c:pt idx="36">
                  <c:v>10000</c:v>
                </c:pt>
                <c:pt idx="37">
                  <c:v>10000</c:v>
                </c:pt>
                <c:pt idx="38">
                  <c:v>10000</c:v>
                </c:pt>
                <c:pt idx="39">
                  <c:v>10000</c:v>
                </c:pt>
              </c:numCache>
            </c:numRef>
          </c:val>
          <c:smooth val="0"/>
          <c:extLst>
            <c:ext xmlns:c16="http://schemas.microsoft.com/office/drawing/2014/chart" uri="{C3380CC4-5D6E-409C-BE32-E72D297353CC}">
              <c16:uniqueId val="{00000000-23CF-3D4D-8997-13CB5384B985}"/>
            </c:ext>
          </c:extLst>
        </c:ser>
        <c:ser>
          <c:idx val="1"/>
          <c:order val="1"/>
          <c:tx>
            <c:strRef>
              <c:f>Sheet2!$E$1</c:f>
              <c:strCache>
                <c:ptCount val="1"/>
                <c:pt idx="0">
                  <c:v>Total processing time with pre-alignment (sec)</c:v>
                </c:pt>
              </c:strCache>
            </c:strRef>
          </c:tx>
          <c:spPr>
            <a:ln w="57150" cap="rnd">
              <a:solidFill>
                <a:srgbClr val="FF0000"/>
              </a:solidFill>
              <a:round/>
            </a:ln>
            <a:effectLst/>
          </c:spPr>
          <c:marker>
            <c:symbol val="none"/>
          </c:marker>
          <c:cat>
            <c:multiLvlStrRef>
              <c:f>Sheet2!$B$2:$C$41</c:f>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f>Sheet2!$E$2:$E$41</c:f>
              <c:numCache>
                <c:formatCode>General</c:formatCode>
                <c:ptCount val="40"/>
                <c:pt idx="0">
                  <c:v>5000</c:v>
                </c:pt>
                <c:pt idx="1">
                  <c:v>6999.9999999999991</c:v>
                </c:pt>
                <c:pt idx="2">
                  <c:v>9000</c:v>
                </c:pt>
                <c:pt idx="3">
                  <c:v>11000</c:v>
                </c:pt>
                <c:pt idx="4">
                  <c:v>13000</c:v>
                </c:pt>
                <c:pt idx="5">
                  <c:v>2500</c:v>
                </c:pt>
                <c:pt idx="6">
                  <c:v>4499.9999999999991</c:v>
                </c:pt>
                <c:pt idx="7">
                  <c:v>6500</c:v>
                </c:pt>
                <c:pt idx="8">
                  <c:v>8500</c:v>
                </c:pt>
                <c:pt idx="9">
                  <c:v>10500</c:v>
                </c:pt>
                <c:pt idx="10">
                  <c:v>1250</c:v>
                </c:pt>
                <c:pt idx="11">
                  <c:v>3249.9999999999991</c:v>
                </c:pt>
                <c:pt idx="12">
                  <c:v>5250</c:v>
                </c:pt>
                <c:pt idx="13">
                  <c:v>7250</c:v>
                </c:pt>
                <c:pt idx="14">
                  <c:v>9250</c:v>
                </c:pt>
                <c:pt idx="15">
                  <c:v>625</c:v>
                </c:pt>
                <c:pt idx="16">
                  <c:v>2624.9999999999991</c:v>
                </c:pt>
                <c:pt idx="17">
                  <c:v>4625</c:v>
                </c:pt>
                <c:pt idx="18">
                  <c:v>6625</c:v>
                </c:pt>
                <c:pt idx="19">
                  <c:v>8625</c:v>
                </c:pt>
                <c:pt idx="20">
                  <c:v>312.5</c:v>
                </c:pt>
                <c:pt idx="21">
                  <c:v>2312.4999999999991</c:v>
                </c:pt>
                <c:pt idx="22">
                  <c:v>4312.5</c:v>
                </c:pt>
                <c:pt idx="23">
                  <c:v>6312.5</c:v>
                </c:pt>
                <c:pt idx="24">
                  <c:v>8312.5</c:v>
                </c:pt>
                <c:pt idx="25">
                  <c:v>156.25</c:v>
                </c:pt>
                <c:pt idx="26">
                  <c:v>2156.2499999999991</c:v>
                </c:pt>
                <c:pt idx="27">
                  <c:v>4156.25</c:v>
                </c:pt>
                <c:pt idx="28">
                  <c:v>6156.25</c:v>
                </c:pt>
                <c:pt idx="29">
                  <c:v>8156.25</c:v>
                </c:pt>
                <c:pt idx="30">
                  <c:v>78.125</c:v>
                </c:pt>
                <c:pt idx="31">
                  <c:v>2078.1249999999991</c:v>
                </c:pt>
                <c:pt idx="32">
                  <c:v>4078.125</c:v>
                </c:pt>
                <c:pt idx="33">
                  <c:v>6078.125</c:v>
                </c:pt>
                <c:pt idx="34">
                  <c:v>8078.125</c:v>
                </c:pt>
                <c:pt idx="35">
                  <c:v>39.0625</c:v>
                </c:pt>
                <c:pt idx="36">
                  <c:v>2039.0624999999993</c:v>
                </c:pt>
                <c:pt idx="37">
                  <c:v>4039.0625</c:v>
                </c:pt>
                <c:pt idx="38">
                  <c:v>6039.0625</c:v>
                </c:pt>
                <c:pt idx="39">
                  <c:v>8039.0625</c:v>
                </c:pt>
              </c:numCache>
            </c:numRef>
          </c:val>
          <c:smooth val="0"/>
          <c:extLst>
            <c:ext xmlns:c16="http://schemas.microsoft.com/office/drawing/2014/chart" uri="{C3380CC4-5D6E-409C-BE32-E72D297353CC}">
              <c16:uniqueId val="{00000001-23CF-3D4D-8997-13CB5384B985}"/>
            </c:ext>
          </c:extLst>
        </c:ser>
        <c:ser>
          <c:idx val="2"/>
          <c:order val="2"/>
          <c:tx>
            <c:strRef>
              <c:f>Sheet2!$F$1</c:f>
              <c:strCache>
                <c:ptCount val="1"/>
                <c:pt idx="0">
                  <c:v>Ideal processing time for 90% pre-alignment rejection percentage</c:v>
                </c:pt>
              </c:strCache>
            </c:strRef>
          </c:tx>
          <c:spPr>
            <a:ln w="288925" cap="flat" cmpd="sng">
              <a:solidFill>
                <a:schemeClr val="bg2">
                  <a:lumMod val="25000"/>
                  <a:alpha val="49000"/>
                </a:schemeClr>
              </a:solidFill>
              <a:miter lim="800000"/>
            </a:ln>
            <a:effectLst/>
          </c:spPr>
          <c:marker>
            <c:symbol val="none"/>
          </c:marker>
          <c:cat>
            <c:multiLvlStrRef>
              <c:f>Sheet2!$B$2:$C$41</c:f>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f>Sheet2!$F$2:$F$41</c:f>
              <c:numCache>
                <c:formatCode>General</c:formatCode>
                <c:ptCount val="40"/>
                <c:pt idx="0">
                  <c:v>6000</c:v>
                </c:pt>
                <c:pt idx="1">
                  <c:v>6000</c:v>
                </c:pt>
                <c:pt idx="2">
                  <c:v>6000</c:v>
                </c:pt>
                <c:pt idx="3">
                  <c:v>6000</c:v>
                </c:pt>
                <c:pt idx="4">
                  <c:v>6000</c:v>
                </c:pt>
                <c:pt idx="5">
                  <c:v>3499.9999999999995</c:v>
                </c:pt>
                <c:pt idx="6">
                  <c:v>3499.9999999999995</c:v>
                </c:pt>
                <c:pt idx="7">
                  <c:v>3499.9999999999995</c:v>
                </c:pt>
                <c:pt idx="8">
                  <c:v>3499.9999999999995</c:v>
                </c:pt>
                <c:pt idx="9">
                  <c:v>3499.9999999999995</c:v>
                </c:pt>
                <c:pt idx="10">
                  <c:v>2249.9999999999995</c:v>
                </c:pt>
                <c:pt idx="11">
                  <c:v>2249.9999999999995</c:v>
                </c:pt>
                <c:pt idx="12">
                  <c:v>2249.9999999999995</c:v>
                </c:pt>
                <c:pt idx="13">
                  <c:v>2249.9999999999995</c:v>
                </c:pt>
                <c:pt idx="14">
                  <c:v>2249.9999999999995</c:v>
                </c:pt>
                <c:pt idx="15">
                  <c:v>1624.9999999999995</c:v>
                </c:pt>
                <c:pt idx="16">
                  <c:v>1624.9999999999995</c:v>
                </c:pt>
                <c:pt idx="17">
                  <c:v>1624.9999999999995</c:v>
                </c:pt>
                <c:pt idx="18">
                  <c:v>1624.9999999999995</c:v>
                </c:pt>
                <c:pt idx="19">
                  <c:v>1624.9999999999995</c:v>
                </c:pt>
                <c:pt idx="20">
                  <c:v>1312.4999999999995</c:v>
                </c:pt>
                <c:pt idx="21">
                  <c:v>1312.4999999999995</c:v>
                </c:pt>
                <c:pt idx="22">
                  <c:v>1312.4999999999995</c:v>
                </c:pt>
                <c:pt idx="23">
                  <c:v>1312.4999999999995</c:v>
                </c:pt>
                <c:pt idx="24">
                  <c:v>1312.4999999999995</c:v>
                </c:pt>
                <c:pt idx="25">
                  <c:v>1156.2499999999995</c:v>
                </c:pt>
                <c:pt idx="26">
                  <c:v>1156.2499999999995</c:v>
                </c:pt>
                <c:pt idx="27">
                  <c:v>1156.2499999999995</c:v>
                </c:pt>
                <c:pt idx="28">
                  <c:v>1156.2499999999995</c:v>
                </c:pt>
                <c:pt idx="29">
                  <c:v>1156.2499999999995</c:v>
                </c:pt>
                <c:pt idx="30">
                  <c:v>1078.1249999999995</c:v>
                </c:pt>
                <c:pt idx="31">
                  <c:v>1078.1249999999995</c:v>
                </c:pt>
                <c:pt idx="32">
                  <c:v>1078.1249999999995</c:v>
                </c:pt>
                <c:pt idx="33">
                  <c:v>1078.1249999999995</c:v>
                </c:pt>
                <c:pt idx="34">
                  <c:v>1078.1249999999995</c:v>
                </c:pt>
                <c:pt idx="35">
                  <c:v>1039.0624999999995</c:v>
                </c:pt>
                <c:pt idx="36">
                  <c:v>1039.0624999999995</c:v>
                </c:pt>
                <c:pt idx="37">
                  <c:v>1039.0624999999995</c:v>
                </c:pt>
                <c:pt idx="38">
                  <c:v>1039.0624999999995</c:v>
                </c:pt>
                <c:pt idx="39">
                  <c:v>1039.0624999999995</c:v>
                </c:pt>
              </c:numCache>
            </c:numRef>
          </c:val>
          <c:smooth val="1"/>
          <c:extLst>
            <c:ext xmlns:c16="http://schemas.microsoft.com/office/drawing/2014/chart" uri="{C3380CC4-5D6E-409C-BE32-E72D297353CC}">
              <c16:uniqueId val="{00000002-23CF-3D4D-8997-13CB5384B985}"/>
            </c:ext>
          </c:extLst>
        </c:ser>
        <c:dLbls>
          <c:showLegendKey val="0"/>
          <c:showVal val="0"/>
          <c:showCatName val="0"/>
          <c:showSerName val="0"/>
          <c:showPercent val="0"/>
          <c:showBubbleSize val="0"/>
        </c:dLbls>
        <c:smooth val="0"/>
        <c:axId val="343509048"/>
        <c:axId val="343510616"/>
      </c:lineChart>
      <c:catAx>
        <c:axId val="343509048"/>
        <c:scaling>
          <c:orientation val="minMax"/>
        </c:scaling>
        <c:delete val="0"/>
        <c:axPos val="b"/>
        <c:majorGridlines>
          <c:spPr>
            <a:ln w="9525" cap="flat" cmpd="sng" algn="ctr">
              <a:solidFill>
                <a:schemeClr val="dk1">
                  <a:lumMod val="15000"/>
                  <a:lumOff val="85000"/>
                  <a:alpha val="54000"/>
                </a:schemeClr>
              </a:solidFill>
              <a:round/>
            </a:ln>
            <a:effectLst/>
          </c:spPr>
        </c:majorGridlines>
        <c:minorGridlines>
          <c:spPr>
            <a:ln w="9525" cap="flat" cmpd="sng" algn="ctr">
              <a:solidFill>
                <a:schemeClr val="dk1">
                  <a:lumMod val="15000"/>
                  <a:lumOff val="85000"/>
                  <a:alpha val="51000"/>
                </a:schemeClr>
              </a:solidFill>
              <a:round/>
            </a:ln>
            <a:effectLst/>
          </c:spPr>
        </c:minorGridlines>
        <c:title>
          <c:tx>
            <c:rich>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r>
                  <a:rPr lang="en-US"/>
                  <a:t>Pre-alignment rejected mapping percentage and speed compared to alignment step</a:t>
                </a:r>
              </a:p>
            </c:rich>
          </c:tx>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CH"/>
            </a:p>
          </c:txPr>
        </c:title>
        <c:numFmt formatCode="General" sourceLinked="1"/>
        <c:majorTickMark val="out"/>
        <c:minorTickMark val="cross"/>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cap="none" spc="0" normalizeH="0" baseline="0">
                <a:solidFill>
                  <a:schemeClr val="tx1"/>
                </a:solidFill>
                <a:latin typeface="+mn-lt"/>
                <a:ea typeface="+mn-ea"/>
                <a:cs typeface="+mn-cs"/>
              </a:defRPr>
            </a:pPr>
            <a:endParaRPr lang="en-CH"/>
          </a:p>
        </c:txPr>
        <c:crossAx val="343510616"/>
        <c:crosses val="autoZero"/>
        <c:auto val="1"/>
        <c:lblAlgn val="ctr"/>
        <c:lblOffset val="100"/>
        <c:noMultiLvlLbl val="0"/>
      </c:catAx>
      <c:valAx>
        <c:axId val="343510616"/>
        <c:scaling>
          <c:orientation val="minMax"/>
        </c:scaling>
        <c:delete val="0"/>
        <c:axPos val="l"/>
        <c:majorGridlines>
          <c:spPr>
            <a:ln w="9525" cap="flat" cmpd="sng" algn="ctr">
              <a:solidFill>
                <a:schemeClr val="dk1">
                  <a:lumMod val="15000"/>
                  <a:lumOff val="85000"/>
                  <a:alpha val="54000"/>
                </a:schemeClr>
              </a:solidFill>
              <a:round/>
            </a:ln>
            <a:effectLst/>
          </c:spPr>
        </c:majorGridlines>
        <c:title>
          <c:tx>
            <c:rich>
              <a:bodyPr rot="-5400000" spcFirstLastPara="1" vertOverflow="ellipsis" vert="horz" wrap="square" anchor="ctr" anchorCtr="1"/>
              <a:lstStyle/>
              <a:p>
                <a:pPr>
                  <a:defRPr sz="1200" b="1" i="0" u="none" strike="noStrike" kern="1200" baseline="0">
                    <a:solidFill>
                      <a:schemeClr val="tx1"/>
                    </a:solidFill>
                    <a:latin typeface="+mn-lt"/>
                    <a:ea typeface="+mn-ea"/>
                    <a:cs typeface="+mn-cs"/>
                  </a:defRPr>
                </a:pPr>
                <a:r>
                  <a:rPr lang="en-US"/>
                  <a:t>Processing time (sec) for 1 million mappings</a:t>
                </a:r>
              </a:p>
            </c:rich>
          </c:tx>
          <c:layout>
            <c:manualLayout>
              <c:xMode val="edge"/>
              <c:yMode val="edge"/>
              <c:x val="1.1756671041119861E-2"/>
              <c:y val="9.1747843834526666E-2"/>
            </c:manualLayout>
          </c:layout>
          <c:overlay val="0"/>
          <c:spPr>
            <a:noFill/>
            <a:ln>
              <a:noFill/>
            </a:ln>
            <a:effectLst/>
          </c:spPr>
          <c:txPr>
            <a:bodyPr rot="-54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CH"/>
            </a:p>
          </c:txPr>
        </c:title>
        <c:numFmt formatCode="#,##0" sourceLinked="0"/>
        <c:majorTickMark val="cross"/>
        <c:minorTickMark val="cross"/>
        <c:tickLblPos val="nextTo"/>
        <c:spPr>
          <a:noFill/>
          <a:ln>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CH"/>
          </a:p>
        </c:txPr>
        <c:crossAx val="343509048"/>
        <c:crosses val="autoZero"/>
        <c:crossBetween val="between"/>
      </c:valAx>
      <c:spPr>
        <a:solidFill>
          <a:schemeClr val="bg1"/>
        </a:solidFill>
        <a:ln>
          <a:noFill/>
        </a:ln>
        <a:effectLst/>
      </c:spPr>
    </c:plotArea>
    <c:legend>
      <c:legendPos val="b"/>
      <c:layout>
        <c:manualLayout>
          <c:xMode val="edge"/>
          <c:yMode val="edge"/>
          <c:x val="0.41573501749781283"/>
          <c:y val="4.5847104055367072E-2"/>
          <c:w val="0.56158541119860017"/>
          <c:h val="0.14298683843100879"/>
        </c:manualLayout>
      </c:layout>
      <c:overlay val="0"/>
      <c:spPr>
        <a:solidFill>
          <a:schemeClr val="bg1"/>
        </a:solidFill>
        <a:ln>
          <a:solidFill>
            <a:schemeClr val="tx1">
              <a:lumMod val="65000"/>
              <a:lumOff val="35000"/>
            </a:schemeClr>
          </a:solid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CH"/>
        </a:p>
      </c:txPr>
    </c:legend>
    <c:plotVisOnly val="1"/>
    <c:dispBlanksAs val="gap"/>
    <c:showDLblsOverMax val="0"/>
  </c:chart>
  <c:spPr>
    <a:solidFill>
      <a:schemeClr val="lt1"/>
    </a:solidFill>
    <a:ln w="9525" cap="flat" cmpd="sng" algn="ctr">
      <a:noFill/>
      <a:round/>
    </a:ln>
    <a:effectLst/>
  </c:spPr>
  <c:txPr>
    <a:bodyPr/>
    <a:lstStyle/>
    <a:p>
      <a:pPr>
        <a:defRPr sz="1200">
          <a:solidFill>
            <a:schemeClr val="tx1"/>
          </a:solidFill>
        </a:defRPr>
      </a:pPr>
      <a:endParaRPr lang="en-CH"/>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alpha val="54000"/>
          </a:schemeClr>
        </a:solidFill>
        <a:round/>
      </a:ln>
    </cs:spPr>
  </cs:gridlineMajor>
  <cs:gridlineMinor>
    <cs:lnRef idx="0"/>
    <cs:fillRef idx="0"/>
    <cs:effectRef idx="0"/>
    <cs:fontRef idx="minor">
      <a:schemeClr val="dk1"/>
    </cs:fontRef>
    <cs:spPr>
      <a:ln w="9525" cap="flat" cmpd="sng" algn="ctr">
        <a:solidFill>
          <a:schemeClr val="dk1">
            <a:lumMod val="15000"/>
            <a:lumOff val="85000"/>
            <a:alpha val="51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3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alpha val="54000"/>
          </a:schemeClr>
        </a:solidFill>
        <a:round/>
      </a:ln>
    </cs:spPr>
  </cs:gridlineMajor>
  <cs:gridlineMinor>
    <cs:lnRef idx="0"/>
    <cs:fillRef idx="0"/>
    <cs:effectRef idx="0"/>
    <cs:fontRef idx="minor">
      <a:schemeClr val="dk1"/>
    </cs:fontRef>
    <cs:spPr>
      <a:ln w="9525" cap="flat" cmpd="sng" algn="ctr">
        <a:solidFill>
          <a:schemeClr val="dk1">
            <a:lumMod val="15000"/>
            <a:lumOff val="85000"/>
            <a:alpha val="51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Building Neighborhood Map</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r>
            <a:rPr lang="en-US" sz="1400"/>
            <a:t>Finding the Optimal Routing Path</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a:latin typeface="+mn-lt"/>
            </a:rPr>
            <a:t>Examining the Snake Survival</a:t>
          </a:r>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83934">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F07A1342-83C6-438D-8A99-C99F3539BE7B}" type="presOf" srcId="{7D2D55F8-FCC8-44D2-AD8F-0F719ACD1413}" destId="{010F66CE-98BD-4800-ACE1-BE56AF2153C7}" srcOrd="0" destOrd="0" presId="urn:microsoft.com/office/officeart/2005/8/layout/chevron1"/>
    <dgm:cxn modelId="{A15C555B-7877-416B-977D-887A9B89C4FF}" type="presOf" srcId="{75D8D269-421E-4589-AB1F-A9BAE4D4F94B}" destId="{4F7140BA-CD71-4ACC-82BF-B0F51D6E110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D4426B5-8192-4E18-B4C7-8ACF8A76105E}" type="presOf" srcId="{A4EB02FC-E72F-40C5-8036-89057538B898}" destId="{AA2636E1-05F7-40F6-B113-6ACD4DAE7C8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BE38F3EA-E72C-4CCA-B333-FA8F6FF2BF55}" type="presOf" srcId="{157059EA-B005-47F3-B359-ACEC246480F2}" destId="{B3F34F1A-EBD5-4210-B039-278AB970AC0A}" srcOrd="0" destOrd="0" presId="urn:microsoft.com/office/officeart/2005/8/layout/chevron1"/>
    <dgm:cxn modelId="{1853D6A3-E872-4DB2-88E8-494345D30068}" type="presParOf" srcId="{4F7140BA-CD71-4ACC-82BF-B0F51D6E1104}" destId="{AA2636E1-05F7-40F6-B113-6ACD4DAE7C84}" srcOrd="0" destOrd="0" presId="urn:microsoft.com/office/officeart/2005/8/layout/chevron1"/>
    <dgm:cxn modelId="{384E6421-57AB-473A-BC3D-D2DEED27279C}" type="presParOf" srcId="{4F7140BA-CD71-4ACC-82BF-B0F51D6E1104}" destId="{C22B9540-E5EC-44A2-85A8-DFD006AF2A50}" srcOrd="1" destOrd="0" presId="urn:microsoft.com/office/officeart/2005/8/layout/chevron1"/>
    <dgm:cxn modelId="{A01681ED-30D2-46F9-8D8F-8EF4E8A401A9}" type="presParOf" srcId="{4F7140BA-CD71-4ACC-82BF-B0F51D6E1104}" destId="{B3F34F1A-EBD5-4210-B039-278AB970AC0A}" srcOrd="2" destOrd="0" presId="urn:microsoft.com/office/officeart/2005/8/layout/chevron1"/>
    <dgm:cxn modelId="{0011D16F-E130-4BDB-A6B0-CA23BA7F6AC3}" type="presParOf" srcId="{4F7140BA-CD71-4ACC-82BF-B0F51D6E1104}" destId="{8D3A11D6-B107-4779-B1E1-97114FC09E3A}" srcOrd="3" destOrd="0" presId="urn:microsoft.com/office/officeart/2005/8/layout/chevron1"/>
    <dgm:cxn modelId="{01D663AF-9D4E-4D68-AE2B-54D54DDA2ADE}"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Building Neighborhood Map</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r>
            <a:rPr lang="en-US" sz="1400"/>
            <a:t>Finding the Optimal Routing Path</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a:latin typeface="+mn-lt"/>
            </a:rPr>
            <a:t>Examining the Snake Survival</a:t>
          </a:r>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83934">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F07A1342-83C6-438D-8A99-C99F3539BE7B}" type="presOf" srcId="{7D2D55F8-FCC8-44D2-AD8F-0F719ACD1413}" destId="{010F66CE-98BD-4800-ACE1-BE56AF2153C7}" srcOrd="0" destOrd="0" presId="urn:microsoft.com/office/officeart/2005/8/layout/chevron1"/>
    <dgm:cxn modelId="{A15C555B-7877-416B-977D-887A9B89C4FF}" type="presOf" srcId="{75D8D269-421E-4589-AB1F-A9BAE4D4F94B}" destId="{4F7140BA-CD71-4ACC-82BF-B0F51D6E110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D4426B5-8192-4E18-B4C7-8ACF8A76105E}" type="presOf" srcId="{A4EB02FC-E72F-40C5-8036-89057538B898}" destId="{AA2636E1-05F7-40F6-B113-6ACD4DAE7C8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BE38F3EA-E72C-4CCA-B333-FA8F6FF2BF55}" type="presOf" srcId="{157059EA-B005-47F3-B359-ACEC246480F2}" destId="{B3F34F1A-EBD5-4210-B039-278AB970AC0A}" srcOrd="0" destOrd="0" presId="urn:microsoft.com/office/officeart/2005/8/layout/chevron1"/>
    <dgm:cxn modelId="{1853D6A3-E872-4DB2-88E8-494345D30068}" type="presParOf" srcId="{4F7140BA-CD71-4ACC-82BF-B0F51D6E1104}" destId="{AA2636E1-05F7-40F6-B113-6ACD4DAE7C84}" srcOrd="0" destOrd="0" presId="urn:microsoft.com/office/officeart/2005/8/layout/chevron1"/>
    <dgm:cxn modelId="{384E6421-57AB-473A-BC3D-D2DEED27279C}" type="presParOf" srcId="{4F7140BA-CD71-4ACC-82BF-B0F51D6E1104}" destId="{C22B9540-E5EC-44A2-85A8-DFD006AF2A50}" srcOrd="1" destOrd="0" presId="urn:microsoft.com/office/officeart/2005/8/layout/chevron1"/>
    <dgm:cxn modelId="{A01681ED-30D2-46F9-8D8F-8EF4E8A401A9}" type="presParOf" srcId="{4F7140BA-CD71-4ACC-82BF-B0F51D6E1104}" destId="{B3F34F1A-EBD5-4210-B039-278AB970AC0A}" srcOrd="2" destOrd="0" presId="urn:microsoft.com/office/officeart/2005/8/layout/chevron1"/>
    <dgm:cxn modelId="{0011D16F-E130-4BDB-A6B0-CA23BA7F6AC3}" type="presParOf" srcId="{4F7140BA-CD71-4ACC-82BF-B0F51D6E1104}" destId="{8D3A11D6-B107-4779-B1E1-97114FC09E3A}" srcOrd="3" destOrd="0" presId="urn:microsoft.com/office/officeart/2005/8/layout/chevron1"/>
    <dgm:cxn modelId="{01D663AF-9D4E-4D68-AE2B-54D54DDA2ADE}"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Building Neighborhood Map</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r>
            <a:rPr lang="en-US" sz="1400"/>
            <a:t>Finding the Optimal Routing Path</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a:latin typeface="+mn-lt"/>
            </a:rPr>
            <a:t>Examining the Snake Survival</a:t>
          </a:r>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83934">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F07A1342-83C6-438D-8A99-C99F3539BE7B}" type="presOf" srcId="{7D2D55F8-FCC8-44D2-AD8F-0F719ACD1413}" destId="{010F66CE-98BD-4800-ACE1-BE56AF2153C7}" srcOrd="0" destOrd="0" presId="urn:microsoft.com/office/officeart/2005/8/layout/chevron1"/>
    <dgm:cxn modelId="{A15C555B-7877-416B-977D-887A9B89C4FF}" type="presOf" srcId="{75D8D269-421E-4589-AB1F-A9BAE4D4F94B}" destId="{4F7140BA-CD71-4ACC-82BF-B0F51D6E110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D4426B5-8192-4E18-B4C7-8ACF8A76105E}" type="presOf" srcId="{A4EB02FC-E72F-40C5-8036-89057538B898}" destId="{AA2636E1-05F7-40F6-B113-6ACD4DAE7C8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BE38F3EA-E72C-4CCA-B333-FA8F6FF2BF55}" type="presOf" srcId="{157059EA-B005-47F3-B359-ACEC246480F2}" destId="{B3F34F1A-EBD5-4210-B039-278AB970AC0A}" srcOrd="0" destOrd="0" presId="urn:microsoft.com/office/officeart/2005/8/layout/chevron1"/>
    <dgm:cxn modelId="{1853D6A3-E872-4DB2-88E8-494345D30068}" type="presParOf" srcId="{4F7140BA-CD71-4ACC-82BF-B0F51D6E1104}" destId="{AA2636E1-05F7-40F6-B113-6ACD4DAE7C84}" srcOrd="0" destOrd="0" presId="urn:microsoft.com/office/officeart/2005/8/layout/chevron1"/>
    <dgm:cxn modelId="{384E6421-57AB-473A-BC3D-D2DEED27279C}" type="presParOf" srcId="{4F7140BA-CD71-4ACC-82BF-B0F51D6E1104}" destId="{C22B9540-E5EC-44A2-85A8-DFD006AF2A50}" srcOrd="1" destOrd="0" presId="urn:microsoft.com/office/officeart/2005/8/layout/chevron1"/>
    <dgm:cxn modelId="{A01681ED-30D2-46F9-8D8F-8EF4E8A401A9}" type="presParOf" srcId="{4F7140BA-CD71-4ACC-82BF-B0F51D6E1104}" destId="{B3F34F1A-EBD5-4210-B039-278AB970AC0A}" srcOrd="2" destOrd="0" presId="urn:microsoft.com/office/officeart/2005/8/layout/chevron1"/>
    <dgm:cxn modelId="{0011D16F-E130-4BDB-A6B0-CA23BA7F6AC3}" type="presParOf" srcId="{4F7140BA-CD71-4ACC-82BF-B0F51D6E1104}" destId="{8D3A11D6-B107-4779-B1E1-97114FC09E3A}" srcOrd="3" destOrd="0" presId="urn:microsoft.com/office/officeart/2005/8/layout/chevron1"/>
    <dgm:cxn modelId="{01D663AF-9D4E-4D68-AE2B-54D54DDA2ADE}"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Building Neighborhood Map</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r>
            <a:rPr lang="en-US" sz="1400"/>
            <a:t>Finding the Routing Travel Path</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a:latin typeface="+mn-lt"/>
            </a:rPr>
            <a:t>Examining the Snake Survival</a:t>
          </a:r>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83934">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F07A1342-83C6-438D-8A99-C99F3539BE7B}" type="presOf" srcId="{7D2D55F8-FCC8-44D2-AD8F-0F719ACD1413}" destId="{010F66CE-98BD-4800-ACE1-BE56AF2153C7}" srcOrd="0" destOrd="0" presId="urn:microsoft.com/office/officeart/2005/8/layout/chevron1"/>
    <dgm:cxn modelId="{A15C555B-7877-416B-977D-887A9B89C4FF}" type="presOf" srcId="{75D8D269-421E-4589-AB1F-A9BAE4D4F94B}" destId="{4F7140BA-CD71-4ACC-82BF-B0F51D6E110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D4426B5-8192-4E18-B4C7-8ACF8A76105E}" type="presOf" srcId="{A4EB02FC-E72F-40C5-8036-89057538B898}" destId="{AA2636E1-05F7-40F6-B113-6ACD4DAE7C8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BE38F3EA-E72C-4CCA-B333-FA8F6FF2BF55}" type="presOf" srcId="{157059EA-B005-47F3-B359-ACEC246480F2}" destId="{B3F34F1A-EBD5-4210-B039-278AB970AC0A}" srcOrd="0" destOrd="0" presId="urn:microsoft.com/office/officeart/2005/8/layout/chevron1"/>
    <dgm:cxn modelId="{1853D6A3-E872-4DB2-88E8-494345D30068}" type="presParOf" srcId="{4F7140BA-CD71-4ACC-82BF-B0F51D6E1104}" destId="{AA2636E1-05F7-40F6-B113-6ACD4DAE7C84}" srcOrd="0" destOrd="0" presId="urn:microsoft.com/office/officeart/2005/8/layout/chevron1"/>
    <dgm:cxn modelId="{384E6421-57AB-473A-BC3D-D2DEED27279C}" type="presParOf" srcId="{4F7140BA-CD71-4ACC-82BF-B0F51D6E1104}" destId="{C22B9540-E5EC-44A2-85A8-DFD006AF2A50}" srcOrd="1" destOrd="0" presId="urn:microsoft.com/office/officeart/2005/8/layout/chevron1"/>
    <dgm:cxn modelId="{A01681ED-30D2-46F9-8D8F-8EF4E8A401A9}" type="presParOf" srcId="{4F7140BA-CD71-4ACC-82BF-B0F51D6E1104}" destId="{B3F34F1A-EBD5-4210-B039-278AB970AC0A}" srcOrd="2" destOrd="0" presId="urn:microsoft.com/office/officeart/2005/8/layout/chevron1"/>
    <dgm:cxn modelId="{0011D16F-E130-4BDB-A6B0-CA23BA7F6AC3}" type="presParOf" srcId="{4F7140BA-CD71-4ACC-82BF-B0F51D6E1104}" destId="{8D3A11D6-B107-4779-B1E1-97114FC09E3A}" srcOrd="3" destOrd="0" presId="urn:microsoft.com/office/officeart/2005/8/layout/chevron1"/>
    <dgm:cxn modelId="{01D663AF-9D4E-4D68-AE2B-54D54DDA2ADE}"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2101" y="0"/>
          <a:ext cx="316061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Building Neighborhood Map</a:t>
          </a:r>
        </a:p>
      </dsp:txBody>
      <dsp:txXfrm>
        <a:off x="241572" y="0"/>
        <a:ext cx="2681677" cy="478942"/>
      </dsp:txXfrm>
    </dsp:sp>
    <dsp:sp modelId="{B3F34F1A-EBD5-4210-B039-278AB970AC0A}">
      <dsp:nvSpPr>
        <dsp:cNvPr id="0" name=""/>
        <dsp:cNvSpPr/>
      </dsp:nvSpPr>
      <dsp:spPr>
        <a:xfrm>
          <a:off x="2786161" y="0"/>
          <a:ext cx="3229718"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Finding the Optimal Routing Path</a:t>
          </a:r>
        </a:p>
      </dsp:txBody>
      <dsp:txXfrm>
        <a:off x="3025632" y="0"/>
        <a:ext cx="2750776" cy="478942"/>
      </dsp:txXfrm>
    </dsp:sp>
    <dsp:sp modelId="{010F66CE-98BD-4800-ACE1-BE56AF2153C7}">
      <dsp:nvSpPr>
        <dsp:cNvPr id="0" name=""/>
        <dsp:cNvSpPr/>
      </dsp:nvSpPr>
      <dsp:spPr>
        <a:xfrm>
          <a:off x="5639319" y="0"/>
          <a:ext cx="3346865"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Examining the Snake Survival</a:t>
          </a:r>
        </a:p>
      </dsp:txBody>
      <dsp:txXfrm>
        <a:off x="5878790" y="0"/>
        <a:ext cx="2867923" cy="4789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2101" y="0"/>
          <a:ext cx="316061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Building Neighborhood Map</a:t>
          </a:r>
        </a:p>
      </dsp:txBody>
      <dsp:txXfrm>
        <a:off x="241572" y="0"/>
        <a:ext cx="2681677" cy="478942"/>
      </dsp:txXfrm>
    </dsp:sp>
    <dsp:sp modelId="{B3F34F1A-EBD5-4210-B039-278AB970AC0A}">
      <dsp:nvSpPr>
        <dsp:cNvPr id="0" name=""/>
        <dsp:cNvSpPr/>
      </dsp:nvSpPr>
      <dsp:spPr>
        <a:xfrm>
          <a:off x="2786161" y="0"/>
          <a:ext cx="3229718"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Finding the Optimal Routing Path</a:t>
          </a:r>
        </a:p>
      </dsp:txBody>
      <dsp:txXfrm>
        <a:off x="3025632" y="0"/>
        <a:ext cx="2750776" cy="478942"/>
      </dsp:txXfrm>
    </dsp:sp>
    <dsp:sp modelId="{010F66CE-98BD-4800-ACE1-BE56AF2153C7}">
      <dsp:nvSpPr>
        <dsp:cNvPr id="0" name=""/>
        <dsp:cNvSpPr/>
      </dsp:nvSpPr>
      <dsp:spPr>
        <a:xfrm>
          <a:off x="5639319" y="0"/>
          <a:ext cx="3346865"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Examining the Snake Survival</a:t>
          </a:r>
        </a:p>
      </dsp:txBody>
      <dsp:txXfrm>
        <a:off x="5878790" y="0"/>
        <a:ext cx="2867923" cy="4789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2101" y="0"/>
          <a:ext cx="316061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Building Neighborhood Map</a:t>
          </a:r>
        </a:p>
      </dsp:txBody>
      <dsp:txXfrm>
        <a:off x="241572" y="0"/>
        <a:ext cx="2681677" cy="478942"/>
      </dsp:txXfrm>
    </dsp:sp>
    <dsp:sp modelId="{B3F34F1A-EBD5-4210-B039-278AB970AC0A}">
      <dsp:nvSpPr>
        <dsp:cNvPr id="0" name=""/>
        <dsp:cNvSpPr/>
      </dsp:nvSpPr>
      <dsp:spPr>
        <a:xfrm>
          <a:off x="2786161" y="0"/>
          <a:ext cx="3229718"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Finding the Optimal Routing Path</a:t>
          </a:r>
        </a:p>
      </dsp:txBody>
      <dsp:txXfrm>
        <a:off x="3025632" y="0"/>
        <a:ext cx="2750776" cy="478942"/>
      </dsp:txXfrm>
    </dsp:sp>
    <dsp:sp modelId="{010F66CE-98BD-4800-ACE1-BE56AF2153C7}">
      <dsp:nvSpPr>
        <dsp:cNvPr id="0" name=""/>
        <dsp:cNvSpPr/>
      </dsp:nvSpPr>
      <dsp:spPr>
        <a:xfrm>
          <a:off x="5639319" y="0"/>
          <a:ext cx="3346865"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Examining the Snake Survival</a:t>
          </a:r>
        </a:p>
      </dsp:txBody>
      <dsp:txXfrm>
        <a:off x="5878790" y="0"/>
        <a:ext cx="2867923" cy="4789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2101" y="0"/>
          <a:ext cx="316061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Building Neighborhood Map</a:t>
          </a:r>
        </a:p>
      </dsp:txBody>
      <dsp:txXfrm>
        <a:off x="241572" y="0"/>
        <a:ext cx="2681677" cy="478942"/>
      </dsp:txXfrm>
    </dsp:sp>
    <dsp:sp modelId="{B3F34F1A-EBD5-4210-B039-278AB970AC0A}">
      <dsp:nvSpPr>
        <dsp:cNvPr id="0" name=""/>
        <dsp:cNvSpPr/>
      </dsp:nvSpPr>
      <dsp:spPr>
        <a:xfrm>
          <a:off x="2786161" y="0"/>
          <a:ext cx="3229718"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Finding the Routing Travel Path</a:t>
          </a:r>
        </a:p>
      </dsp:txBody>
      <dsp:txXfrm>
        <a:off x="3025632" y="0"/>
        <a:ext cx="2750776" cy="478942"/>
      </dsp:txXfrm>
    </dsp:sp>
    <dsp:sp modelId="{010F66CE-98BD-4800-ACE1-BE56AF2153C7}">
      <dsp:nvSpPr>
        <dsp:cNvPr id="0" name=""/>
        <dsp:cNvSpPr/>
      </dsp:nvSpPr>
      <dsp:spPr>
        <a:xfrm>
          <a:off x="5639319" y="0"/>
          <a:ext cx="3346865"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Examining the Snake Survival</a:t>
          </a:r>
        </a:p>
      </dsp:txBody>
      <dsp:txXfrm>
        <a:off x="5878790" y="0"/>
        <a:ext cx="2867923" cy="47894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C167E78-EA36-40A1-A9A0-B443C6CB1F60}" type="datetimeFigureOut">
              <a:rPr lang="en-US" smtClean="0"/>
              <a:pPr/>
              <a:t>11/28/22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401BE2-F7AC-4C50-A6E5-F6C806E13D7E}" type="slidenum">
              <a:rPr lang="en-US" smtClean="0"/>
              <a:pPr/>
              <a:t>‹#›</a:t>
            </a:fld>
            <a:endParaRPr lang="en-US"/>
          </a:p>
        </p:txBody>
      </p:sp>
    </p:spTree>
    <p:extLst>
      <p:ext uri="{BB962C8B-B14F-4D97-AF65-F5344CB8AC3E}">
        <p14:creationId xmlns:p14="http://schemas.microsoft.com/office/powerpoint/2010/main" val="1046298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D89EF4-2B2A-4F54-A6DD-1EB35DCF17B3}" type="datetimeFigureOut">
              <a:rPr lang="en-US" smtClean="0"/>
              <a:pPr/>
              <a:t>11/28/22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B959945-7217-484B-8E74-88DC87A74BB0}" type="slidenum">
              <a:rPr lang="en-US" smtClean="0"/>
              <a:pPr/>
              <a:t>‹#›</a:t>
            </a:fld>
            <a:endParaRPr lang="en-US"/>
          </a:p>
        </p:txBody>
      </p:sp>
    </p:spTree>
    <p:extLst>
      <p:ext uri="{BB962C8B-B14F-4D97-AF65-F5344CB8AC3E}">
        <p14:creationId xmlns:p14="http://schemas.microsoft.com/office/powerpoint/2010/main" val="3558070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83833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41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7822128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Ideal pre-alignment filter should be both accurate and fast:</a:t>
            </a:r>
          </a:p>
          <a:p>
            <a:r>
              <a:rPr lang="en-US" sz="1200" kern="1200">
                <a:solidFill>
                  <a:schemeClr val="tx1"/>
                </a:solidFill>
                <a:effectLst/>
                <a:latin typeface="+mn-lt"/>
                <a:ea typeface="+mn-ea"/>
                <a:cs typeface="+mn-cs"/>
              </a:rPr>
              <a:t>1- Faster</a:t>
            </a:r>
            <a:r>
              <a:rPr lang="en-US" sz="1200" kern="1200" baseline="0">
                <a:solidFill>
                  <a:schemeClr val="tx1"/>
                </a:solidFill>
                <a:effectLst/>
                <a:latin typeface="+mn-lt"/>
                <a:ea typeface="+mn-ea"/>
                <a:cs typeface="+mn-cs"/>
              </a:rPr>
              <a:t> than typical aligners</a:t>
            </a:r>
            <a:r>
              <a:rPr lang="en-US" sz="1200" kern="1200">
                <a:solidFill>
                  <a:schemeClr val="tx1"/>
                </a:solidFill>
                <a:effectLst/>
                <a:latin typeface="+mn-lt"/>
                <a:ea typeface="+mn-ea"/>
                <a:cs typeface="+mn-cs"/>
              </a:rPr>
              <a:t> to compensate the computation overhead introduced by its filtering technique (as we added an extra filtering stage).</a:t>
            </a:r>
            <a:endParaRPr lang="en-US"/>
          </a:p>
          <a:p>
            <a:r>
              <a:rPr lang="en-US"/>
              <a:t>2- We</a:t>
            </a:r>
            <a:r>
              <a:rPr lang="en-US" baseline="0"/>
              <a:t> define the accuracy of pre-alignment filtering as follows: It’s the ability of the filter to reject most of the incorrect mappings (i.e., maximizing the true reject rate and minimizing the false accept rate) while keeping all the correct ones (i.e., zero false reject rate). </a:t>
            </a:r>
            <a:endParaRPr lang="en-US"/>
          </a:p>
          <a:p>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5</a:t>
            </a:fld>
            <a:endParaRPr lang="en-US"/>
          </a:p>
        </p:txBody>
      </p:sp>
    </p:spTree>
    <p:extLst>
      <p:ext uri="{BB962C8B-B14F-4D97-AF65-F5344CB8AC3E}">
        <p14:creationId xmlns:p14="http://schemas.microsoft.com/office/powerpoint/2010/main" val="2293181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7</a:t>
            </a:fld>
            <a:endParaRPr lang="en-US"/>
          </a:p>
        </p:txBody>
      </p:sp>
    </p:spTree>
    <p:extLst>
      <p:ext uri="{BB962C8B-B14F-4D97-AF65-F5344CB8AC3E}">
        <p14:creationId xmlns:p14="http://schemas.microsoft.com/office/powerpoint/2010/main" val="3445266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95395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184477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4213150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824893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effect pre-alignment has on overall execution time?</a:t>
            </a:r>
            <a:r>
              <a:rPr lang="en-US" baseline="0"/>
              <a:t> Well, that depends on how much and how fast it can remove incorrect mappings </a:t>
            </a:r>
          </a:p>
          <a:p>
            <a:endParaRPr lang="en-US" baseline="0"/>
          </a:p>
          <a:p>
            <a:endParaRPr lang="en-US" baseline="0"/>
          </a:p>
          <a:p>
            <a:r>
              <a:rPr lang="en-US" sz="1200" b="0" i="0" u="none" strike="noStrike" kern="1200" baseline="0">
                <a:solidFill>
                  <a:schemeClr val="tx1"/>
                </a:solidFill>
                <a:latin typeface="+mn-lt"/>
                <a:ea typeface="+mn-ea"/>
                <a:cs typeface="+mn-cs"/>
              </a:rPr>
              <a:t>We make</a:t>
            </a:r>
          </a:p>
          <a:p>
            <a:r>
              <a:rPr lang="en-US" sz="1200" b="0" i="0" u="none" strike="noStrike" kern="1200" baseline="0">
                <a:solidFill>
                  <a:schemeClr val="tx1"/>
                </a:solidFill>
                <a:latin typeface="+mn-lt"/>
                <a:ea typeface="+mn-ea"/>
                <a:cs typeface="+mn-cs"/>
              </a:rPr>
              <a:t>two key observations. (1) The reduction in the end-to-end processing time of the</a:t>
            </a:r>
          </a:p>
          <a:p>
            <a:r>
              <a:rPr lang="en-US" sz="1200" b="0" i="0" u="none" strike="noStrike" kern="1200" baseline="0">
                <a:solidFill>
                  <a:schemeClr val="tx1"/>
                </a:solidFill>
                <a:latin typeface="+mn-lt"/>
                <a:ea typeface="+mn-ea"/>
                <a:cs typeface="+mn-cs"/>
              </a:rPr>
              <a:t>alignment step largely depends on the accuracy and the speed of the pre-alignment</a:t>
            </a:r>
          </a:p>
          <a:p>
            <a:r>
              <a:rPr lang="en-US" sz="1200" b="0" i="0" u="none" strike="noStrike" kern="1200" baseline="0" err="1">
                <a:solidFill>
                  <a:schemeClr val="tx1"/>
                </a:solidFill>
                <a:latin typeface="+mn-lt"/>
                <a:ea typeface="+mn-ea"/>
                <a:cs typeface="+mn-cs"/>
              </a:rPr>
              <a:t>lter</a:t>
            </a:r>
            <a:r>
              <a:rPr lang="en-US" sz="1200" b="0" i="0" u="none" strike="noStrike" kern="1200" baseline="0">
                <a:solidFill>
                  <a:schemeClr val="tx1"/>
                </a:solidFill>
                <a:latin typeface="+mn-lt"/>
                <a:ea typeface="+mn-ea"/>
                <a:cs typeface="+mn-cs"/>
              </a:rPr>
              <a:t>. (2) Pre-alignment </a:t>
            </a:r>
            <a:r>
              <a:rPr lang="en-US" sz="1200" b="0" i="0" u="none" strike="noStrike" kern="1200" baseline="0" err="1">
                <a:solidFill>
                  <a:schemeClr val="tx1"/>
                </a:solidFill>
                <a:latin typeface="+mn-lt"/>
                <a:ea typeface="+mn-ea"/>
                <a:cs typeface="+mn-cs"/>
              </a:rPr>
              <a:t>ltering</a:t>
            </a:r>
            <a:r>
              <a:rPr lang="en-US" sz="1200" b="0" i="0" u="none" strike="noStrike" kern="1200" baseline="0">
                <a:solidFill>
                  <a:schemeClr val="tx1"/>
                </a:solidFill>
                <a:latin typeface="+mn-lt"/>
                <a:ea typeface="+mn-ea"/>
                <a:cs typeface="+mn-cs"/>
              </a:rPr>
              <a:t> can provide unsatisfactory performance (as</a:t>
            </a:r>
          </a:p>
          <a:p>
            <a:r>
              <a:rPr lang="en-US" sz="1200" b="0" i="0" u="none" strike="noStrike" kern="1200" baseline="0">
                <a:solidFill>
                  <a:schemeClr val="tx1"/>
                </a:solidFill>
                <a:latin typeface="+mn-lt"/>
                <a:ea typeface="+mn-ea"/>
                <a:cs typeface="+mn-cs"/>
              </a:rPr>
              <a:t>highlighted in red) if it can not reject more than about 30% of the potential</a:t>
            </a:r>
          </a:p>
          <a:p>
            <a:r>
              <a:rPr lang="en-US" sz="1200" b="0" i="0" u="none" strike="noStrike" kern="1200" baseline="0">
                <a:solidFill>
                  <a:schemeClr val="tx1"/>
                </a:solidFill>
                <a:latin typeface="+mn-lt"/>
                <a:ea typeface="+mn-ea"/>
                <a:cs typeface="+mn-cs"/>
              </a:rPr>
              <a:t>mappings while it's only 2x-4x faster than read alignment step.</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447B59-457F-4165-BB7E-2B5077C247D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3191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Ok, let’s conclude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With the end of Moore’s Law, most speedup comes from parallelism enabled by novel architectures and algorithms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28</a:t>
            </a:fld>
            <a:endParaRPr lang="en-US"/>
          </a:p>
        </p:txBody>
      </p:sp>
    </p:spTree>
    <p:extLst>
      <p:ext uri="{BB962C8B-B14F-4D97-AF65-F5344CB8AC3E}">
        <p14:creationId xmlns:p14="http://schemas.microsoft.com/office/powerpoint/2010/main" val="1942941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8.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5.emf"/></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4798383"/>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6820733"/>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2077888"/>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2606719"/>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69601064"/>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7941158"/>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2369188"/>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461306"/>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3792512"/>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023636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76666256"/>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1785251"/>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3190055"/>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6774506"/>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dirty="0">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546172"/>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xfrm>
            <a:off x="3124200" y="6248400"/>
            <a:ext cx="2895600" cy="395310"/>
          </a:xfrm>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2110258"/>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4919528"/>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91959976"/>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0789655"/>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24375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8079595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79839402"/>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838992"/>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253517"/>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2485112"/>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5939329"/>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7987462"/>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7334739"/>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974618"/>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148924"/>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624448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737585"/>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27776866"/>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9915277"/>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83009747"/>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938578"/>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996562"/>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99823875"/>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6627791"/>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84908108"/>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4252285"/>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48135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594966"/>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72680472"/>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5242114"/>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9464020"/>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6771237"/>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4381690"/>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55737539"/>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5964383"/>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7102026"/>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1157730"/>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810429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3963788"/>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9900483"/>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53385155"/>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2013795"/>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2506705"/>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6184746"/>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774164"/>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89804165"/>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5264924"/>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4588555"/>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759584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0197620"/>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4865600"/>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9087117"/>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76221515"/>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3218779"/>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9316749"/>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09382393"/>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1510711"/>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736569"/>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4059779"/>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797461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64914348"/>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8307966"/>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70766992"/>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769532"/>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8072713"/>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840216"/>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3551887"/>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2893416"/>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5623611"/>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1074657"/>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477708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60563103"/>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2878914"/>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0489629"/>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15560"/>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5459952"/>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123489"/>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8066245"/>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9883743"/>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0224853"/>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2647908"/>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039055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60163028"/>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4037458"/>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p>
        </p:txBody>
      </p:sp>
      <p:sp>
        <p:nvSpPr>
          <p:cNvPr id="6" name="Rectangle 1030"/>
          <p:cNvSpPr>
            <a:spLocks noGrp="1" noChangeArrowheads="1"/>
          </p:cNvSpPr>
          <p:nvPr>
            <p:ph type="sldNum" sz="quarter" idx="11"/>
          </p:nvPr>
        </p:nvSpPr>
        <p:spPr/>
        <p:txBody>
          <a:bodyPr/>
          <a:lstStyle>
            <a:lvl1pPr>
              <a:defRPr/>
            </a:lvl1pPr>
          </a:lstStyle>
          <a:p>
            <a:pPr>
              <a:defRPr/>
            </a:pPr>
            <a:fld id="{02CDD642-5717-9C43-BCF7-E4F88A58C1C2}" type="slidenum">
              <a:rPr lang="en-US"/>
              <a:pPr>
                <a:defRPr/>
              </a:pPr>
              <a:t>‹#›</a:t>
            </a:fld>
            <a:endParaRPr lang="en-US"/>
          </a:p>
        </p:txBody>
      </p:sp>
    </p:spTree>
    <p:extLst>
      <p:ext uri="{BB962C8B-B14F-4D97-AF65-F5344CB8AC3E}">
        <p14:creationId xmlns:p14="http://schemas.microsoft.com/office/powerpoint/2010/main" val="1254422593"/>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FD84AC23-9DE4-C746-BC02-D3085298AE85}" type="slidenum">
              <a:rPr lang="en-US"/>
              <a:pPr>
                <a:defRPr/>
              </a:pPr>
              <a:t>‹#›</a:t>
            </a:fld>
            <a:endParaRPr lang="en-US"/>
          </a:p>
        </p:txBody>
      </p:sp>
    </p:spTree>
    <p:extLst>
      <p:ext uri="{BB962C8B-B14F-4D97-AF65-F5344CB8AC3E}">
        <p14:creationId xmlns:p14="http://schemas.microsoft.com/office/powerpoint/2010/main" val="3369825448"/>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39065027-C458-0F45-A175-76C38D629A02}" type="slidenum">
              <a:rPr lang="en-US"/>
              <a:pPr>
                <a:defRPr/>
              </a:pPr>
              <a:t>‹#›</a:t>
            </a:fld>
            <a:endParaRPr lang="en-US"/>
          </a:p>
        </p:txBody>
      </p:sp>
    </p:spTree>
    <p:extLst>
      <p:ext uri="{BB962C8B-B14F-4D97-AF65-F5344CB8AC3E}">
        <p14:creationId xmlns:p14="http://schemas.microsoft.com/office/powerpoint/2010/main" val="4240962719"/>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0B3F2552-3716-B24B-9F3D-FF7B024E8C3A}" type="slidenum">
              <a:rPr lang="en-US"/>
              <a:pPr>
                <a:defRPr/>
              </a:pPr>
              <a:t>‹#›</a:t>
            </a:fld>
            <a:endParaRPr lang="en-US"/>
          </a:p>
        </p:txBody>
      </p:sp>
    </p:spTree>
    <p:extLst>
      <p:ext uri="{BB962C8B-B14F-4D97-AF65-F5344CB8AC3E}">
        <p14:creationId xmlns:p14="http://schemas.microsoft.com/office/powerpoint/2010/main" val="3349633555"/>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p:cNvSpPr>
            <a:spLocks noGrp="1" noChangeArrowheads="1"/>
          </p:cNvSpPr>
          <p:nvPr>
            <p:ph type="sldNum" sz="quarter" idx="11"/>
          </p:nvPr>
        </p:nvSpPr>
        <p:spPr>
          <a:ln/>
        </p:spPr>
        <p:txBody>
          <a:bodyPr/>
          <a:lstStyle>
            <a:lvl1pPr>
              <a:defRPr/>
            </a:lvl1pPr>
          </a:lstStyle>
          <a:p>
            <a:pPr>
              <a:defRPr/>
            </a:pPr>
            <a:fld id="{C07D5230-971F-2E41-8CFA-14A60A5B226D}" type="slidenum">
              <a:rPr lang="en-US"/>
              <a:pPr>
                <a:defRPr/>
              </a:pPr>
              <a:t>‹#›</a:t>
            </a:fld>
            <a:endParaRPr lang="en-US"/>
          </a:p>
        </p:txBody>
      </p:sp>
    </p:spTree>
    <p:extLst>
      <p:ext uri="{BB962C8B-B14F-4D97-AF65-F5344CB8AC3E}">
        <p14:creationId xmlns:p14="http://schemas.microsoft.com/office/powerpoint/2010/main" val="686320648"/>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p:cNvSpPr>
            <a:spLocks noGrp="1" noChangeArrowheads="1"/>
          </p:cNvSpPr>
          <p:nvPr>
            <p:ph type="sldNum" sz="quarter" idx="11"/>
          </p:nvPr>
        </p:nvSpPr>
        <p:spPr>
          <a:ln/>
        </p:spPr>
        <p:txBody>
          <a:bodyPr/>
          <a:lstStyle>
            <a:lvl1pPr>
              <a:defRPr/>
            </a:lvl1pPr>
          </a:lstStyle>
          <a:p>
            <a:pPr>
              <a:defRPr/>
            </a:pPr>
            <a:fld id="{380DEAA0-2A78-7C4C-AC1D-0745BDD65952}" type="slidenum">
              <a:rPr lang="en-US"/>
              <a:pPr>
                <a:defRPr/>
              </a:pPr>
              <a:t>‹#›</a:t>
            </a:fld>
            <a:endParaRPr lang="en-US"/>
          </a:p>
        </p:txBody>
      </p:sp>
    </p:spTree>
    <p:extLst>
      <p:ext uri="{BB962C8B-B14F-4D97-AF65-F5344CB8AC3E}">
        <p14:creationId xmlns:p14="http://schemas.microsoft.com/office/powerpoint/2010/main" val="1329154556"/>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p:cNvSpPr>
            <a:spLocks noGrp="1" noChangeArrowheads="1"/>
          </p:cNvSpPr>
          <p:nvPr>
            <p:ph type="sldNum" sz="quarter" idx="11"/>
          </p:nvPr>
        </p:nvSpPr>
        <p:spPr>
          <a:ln/>
        </p:spPr>
        <p:txBody>
          <a:bodyPr/>
          <a:lstStyle>
            <a:lvl1pPr>
              <a:defRPr/>
            </a:lvl1pPr>
          </a:lstStyle>
          <a:p>
            <a:pPr>
              <a:defRPr/>
            </a:pPr>
            <a:fld id="{A4DA15DC-7DB6-2E4F-8E40-D436CE9278D6}" type="slidenum">
              <a:rPr lang="en-US"/>
              <a:pPr>
                <a:defRPr/>
              </a:pPr>
              <a:t>‹#›</a:t>
            </a:fld>
            <a:endParaRPr lang="en-US"/>
          </a:p>
        </p:txBody>
      </p:sp>
    </p:spTree>
    <p:extLst>
      <p:ext uri="{BB962C8B-B14F-4D97-AF65-F5344CB8AC3E}">
        <p14:creationId xmlns:p14="http://schemas.microsoft.com/office/powerpoint/2010/main" val="1328609927"/>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B69972F1-201A-1341-A138-68D5169749F5}" type="slidenum">
              <a:rPr lang="en-US"/>
              <a:pPr>
                <a:defRPr/>
              </a:pPr>
              <a:t>‹#›</a:t>
            </a:fld>
            <a:endParaRPr lang="en-US"/>
          </a:p>
        </p:txBody>
      </p:sp>
    </p:spTree>
    <p:extLst>
      <p:ext uri="{BB962C8B-B14F-4D97-AF65-F5344CB8AC3E}">
        <p14:creationId xmlns:p14="http://schemas.microsoft.com/office/powerpoint/2010/main" val="3583802723"/>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4E7A4686-03CC-5744-B2F1-C7CFBAB9DD97}" type="slidenum">
              <a:rPr lang="en-US"/>
              <a:pPr>
                <a:defRPr/>
              </a:pPr>
              <a:t>‹#›</a:t>
            </a:fld>
            <a:endParaRPr lang="en-US"/>
          </a:p>
        </p:txBody>
      </p:sp>
    </p:spTree>
    <p:extLst>
      <p:ext uri="{BB962C8B-B14F-4D97-AF65-F5344CB8AC3E}">
        <p14:creationId xmlns:p14="http://schemas.microsoft.com/office/powerpoint/2010/main" val="51154714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6337853"/>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D4A60323-C27F-274D-98DD-E8A584096F1A}" type="slidenum">
              <a:rPr lang="en-US"/>
              <a:pPr>
                <a:defRPr/>
              </a:pPr>
              <a:t>‹#›</a:t>
            </a:fld>
            <a:endParaRPr lang="en-US"/>
          </a:p>
        </p:txBody>
      </p:sp>
    </p:spTree>
    <p:extLst>
      <p:ext uri="{BB962C8B-B14F-4D97-AF65-F5344CB8AC3E}">
        <p14:creationId xmlns:p14="http://schemas.microsoft.com/office/powerpoint/2010/main" val="2842246284"/>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0198D1A2-8B05-D448-BEED-1DCCC56698B6}" type="slidenum">
              <a:rPr lang="en-US"/>
              <a:pPr>
                <a:defRPr/>
              </a:pPr>
              <a:t>‹#›</a:t>
            </a:fld>
            <a:endParaRPr lang="en-US"/>
          </a:p>
        </p:txBody>
      </p:sp>
    </p:spTree>
    <p:extLst>
      <p:ext uri="{BB962C8B-B14F-4D97-AF65-F5344CB8AC3E}">
        <p14:creationId xmlns:p14="http://schemas.microsoft.com/office/powerpoint/2010/main" val="276210459"/>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70B2FA06-CF86-2545-AF2A-570D639DE5A2}" type="slidenum">
              <a:rPr lang="en-US"/>
              <a:pPr>
                <a:defRPr/>
              </a:pPr>
              <a:t>‹#›</a:t>
            </a:fld>
            <a:endParaRPr lang="en-US"/>
          </a:p>
        </p:txBody>
      </p:sp>
    </p:spTree>
    <p:extLst>
      <p:ext uri="{BB962C8B-B14F-4D97-AF65-F5344CB8AC3E}">
        <p14:creationId xmlns:p14="http://schemas.microsoft.com/office/powerpoint/2010/main" val="2828830028"/>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0461737"/>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2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3977340"/>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8964163"/>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227174"/>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3425256"/>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0028508"/>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179630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1889560"/>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9483577"/>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2701788"/>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9848879"/>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6933164"/>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4599387"/>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560067"/>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234862"/>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3120778"/>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624576"/>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8897743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7858197"/>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9739623"/>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0802086"/>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001118"/>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23235911"/>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48123"/>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9193878"/>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1185237"/>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3883693"/>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69650700"/>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038433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02321076"/>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33802"/>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9577748"/>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759025"/>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220365"/>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7159023"/>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583518"/>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956466987"/>
      </p:ext>
    </p:extLst>
  </p:cSld>
  <p:clrMapOvr>
    <a:overrideClrMapping bg1="lt1" tx1="dk1" bg2="lt2" tx2="dk2" accent1="accent1" accent2="accent2" accent3="accent3" accent4="accent4" accent5="accent5" accent6="accent6" hlink="hlink" folHlink="folHlink"/>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041047578"/>
      </p:ext>
    </p:extLst>
  </p:cSld>
  <p:clrMapOvr>
    <a:overrideClrMapping bg1="lt1" tx1="dk1" bg2="lt2" tx2="dk2" accent1="accent1" accent2="accent2" accent3="accent3" accent4="accent4" accent5="accent5" accent6="accent6" hlink="hlink" folHlink="folHlink"/>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77459128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4975390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85399281"/>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344595767"/>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30774320"/>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68654668"/>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955635"/>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2829144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2058623853"/>
      </p:ext>
    </p:extLst>
  </p:cSld>
  <p:clrMapOvr>
    <a:overrideClrMapping bg1="dk1" tx1="lt1" bg2="dk2" tx2="lt2" accent1="accent1" accent2="accent2" accent3="accent3" accent4="accent4" accent5="accent5" accent6="accent6" hlink="hlink" folHlink="folHlink"/>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26298750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8876931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21175784"/>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12424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49994594"/>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7265628"/>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76231"/>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1575383"/>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5011113"/>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1265468"/>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04952016"/>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4853053"/>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6292141"/>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273888"/>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9410633"/>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5493300"/>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844824"/>
            <a:ext cx="7772400" cy="1470025"/>
          </a:xfrm>
        </p:spPr>
        <p:txBody>
          <a:bodyPr anchor="ctr"/>
          <a:lstStyle/>
          <a:p>
            <a:r>
              <a:rPr lang="ko-KR" altLang="en-US" dirty="0"/>
              <a:t>마스터 제목 스타일 편집</a:t>
            </a:r>
          </a:p>
        </p:txBody>
      </p:sp>
      <p:sp>
        <p:nvSpPr>
          <p:cNvPr id="3" name="부제목 2"/>
          <p:cNvSpPr>
            <a:spLocks noGrp="1"/>
          </p:cNvSpPr>
          <p:nvPr>
            <p:ph type="subTitle" idx="1"/>
          </p:nvPr>
        </p:nvSpPr>
        <p:spPr>
          <a:xfrm>
            <a:off x="1371600" y="4149080"/>
            <a:ext cx="6400800" cy="1656184"/>
          </a:xfrm>
        </p:spPr>
        <p:txBody>
          <a:bodyPr/>
          <a:lstStyle>
            <a:lvl1pPr marL="0" indent="0" algn="ctr">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269450811"/>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dirty="0"/>
              <a:t>마스터 제목 스타일 편집</a:t>
            </a:r>
          </a:p>
        </p:txBody>
      </p:sp>
      <p:sp>
        <p:nvSpPr>
          <p:cNvPr id="3" name="내용 개체 틀 2"/>
          <p:cNvSpPr>
            <a:spLocks noGrp="1"/>
          </p:cNvSpPr>
          <p:nvPr>
            <p:ph idx="1"/>
          </p:nvPr>
        </p:nvSpPr>
        <p:spPr>
          <a:xfrm>
            <a:off x="457200" y="1340768"/>
            <a:ext cx="8229600" cy="4968552"/>
          </a:xfrm>
        </p:spPr>
        <p:txBody>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39307237"/>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11828504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내용 개체 틀 2"/>
          <p:cNvSpPr>
            <a:spLocks noGrp="1"/>
          </p:cNvSpPr>
          <p:nvPr>
            <p:ph sz="half" idx="1"/>
          </p:nvPr>
        </p:nvSpPr>
        <p:spPr>
          <a:xfrm>
            <a:off x="457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6" name="바닥글 개체 틀 5"/>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7" name="슬라이드 번호 개체 틀 6"/>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0" name="직선 연결선 9"/>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14290364"/>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34076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dirty="0"/>
              <a:t>마스터 텍스트 스타일을 편집합니다</a:t>
            </a:r>
          </a:p>
        </p:txBody>
      </p:sp>
      <p:sp>
        <p:nvSpPr>
          <p:cNvPr id="4" name="내용 개체 틀 3"/>
          <p:cNvSpPr>
            <a:spLocks noGrp="1"/>
          </p:cNvSpPr>
          <p:nvPr>
            <p:ph sz="half" idx="2"/>
          </p:nvPr>
        </p:nvSpPr>
        <p:spPr>
          <a:xfrm>
            <a:off x="457200" y="1988840"/>
            <a:ext cx="4040188"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5" y="134076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5" y="1988840"/>
            <a:ext cx="4041775"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8" name="바닥글 개체 틀 7"/>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9" name="슬라이드 번호 개체 틀 8"/>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2" name="직선 연결선 11"/>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8857536"/>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날짜 개체 틀 2"/>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4" name="바닥글 개체 틀 3"/>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5" name="슬라이드 번호 개체 틀 4"/>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43871302"/>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3" name="바닥글 개체 틀 2"/>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4" name="슬라이드 번호 개체 틀 3"/>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356019865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9479520"/>
      </p:ext>
    </p:extLst>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0556325"/>
      </p:ext>
    </p:extLst>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037984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053959205"/>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9572035"/>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8566681"/>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8079462"/>
      </p:ext>
    </p:extLst>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5569968"/>
      </p:ext>
    </p:extLst>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9015984"/>
      </p:ext>
    </p:extLst>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7952"/>
      </p:ext>
    </p:extLst>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75945983"/>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2225097"/>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28699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75157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pic>
        <p:nvPicPr>
          <p:cNvPr id="9" name="Picture 8"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31580221"/>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712952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152414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513363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326171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55898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85745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015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80123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15115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0E240D94-E5C6-2B45-92EB-F7FCCB9B6116}" type="slidenum">
              <a:rPr lang="en-US" altLang="en-US"/>
              <a:pPr>
                <a:defRPr/>
              </a:pPr>
              <a:t>‹#›</a:t>
            </a:fld>
            <a:endParaRPr lang="en-US" altLang="en-US"/>
          </a:p>
        </p:txBody>
      </p:sp>
    </p:spTree>
    <p:extLst>
      <p:ext uri="{BB962C8B-B14F-4D97-AF65-F5344CB8AC3E}">
        <p14:creationId xmlns:p14="http://schemas.microsoft.com/office/powerpoint/2010/main" val="1439261544"/>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pic>
        <p:nvPicPr>
          <p:cNvPr id="5" name="Picture 4"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66332104"/>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7B2952-2F74-D544-92BC-FBFBE9A340CC}" type="slidenum">
              <a:rPr lang="en-US" altLang="en-US"/>
              <a:pPr>
                <a:defRPr/>
              </a:pPr>
              <a:t>‹#›</a:t>
            </a:fld>
            <a:endParaRPr lang="en-US" altLang="en-US"/>
          </a:p>
        </p:txBody>
      </p:sp>
    </p:spTree>
    <p:extLst>
      <p:ext uri="{BB962C8B-B14F-4D97-AF65-F5344CB8AC3E}">
        <p14:creationId xmlns:p14="http://schemas.microsoft.com/office/powerpoint/2010/main" val="1244734131"/>
      </p:ext>
    </p:extLst>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F9F7682-838C-D145-8DB5-B49C18A130F8}" type="slidenum">
              <a:rPr lang="en-US" altLang="en-US"/>
              <a:pPr>
                <a:defRPr/>
              </a:pPr>
              <a:t>‹#›</a:t>
            </a:fld>
            <a:endParaRPr lang="en-US" altLang="en-US"/>
          </a:p>
        </p:txBody>
      </p:sp>
    </p:spTree>
    <p:extLst>
      <p:ext uri="{BB962C8B-B14F-4D97-AF65-F5344CB8AC3E}">
        <p14:creationId xmlns:p14="http://schemas.microsoft.com/office/powerpoint/2010/main" val="3758153688"/>
      </p:ext>
    </p:extLst>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E01938C-1825-4C47-ADAA-667501E8BB2D}" type="slidenum">
              <a:rPr lang="en-US" altLang="en-US"/>
              <a:pPr>
                <a:defRPr/>
              </a:pPr>
              <a:t>‹#›</a:t>
            </a:fld>
            <a:endParaRPr lang="en-US" altLang="en-US"/>
          </a:p>
        </p:txBody>
      </p:sp>
    </p:spTree>
    <p:extLst>
      <p:ext uri="{BB962C8B-B14F-4D97-AF65-F5344CB8AC3E}">
        <p14:creationId xmlns:p14="http://schemas.microsoft.com/office/powerpoint/2010/main" val="3906725712"/>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2E44CBD-17AA-1C44-8BA0-F0313DF1E03A}" type="slidenum">
              <a:rPr lang="en-US" altLang="en-US"/>
              <a:pPr>
                <a:defRPr/>
              </a:pPr>
              <a:t>‹#›</a:t>
            </a:fld>
            <a:endParaRPr lang="en-US" altLang="en-US"/>
          </a:p>
        </p:txBody>
      </p:sp>
    </p:spTree>
    <p:extLst>
      <p:ext uri="{BB962C8B-B14F-4D97-AF65-F5344CB8AC3E}">
        <p14:creationId xmlns:p14="http://schemas.microsoft.com/office/powerpoint/2010/main" val="4069638184"/>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14E6E70-902E-8E4C-B56A-EB171DB5C34A}" type="slidenum">
              <a:rPr lang="en-US" altLang="en-US"/>
              <a:pPr>
                <a:defRPr/>
              </a:pPr>
              <a:t>‹#›</a:t>
            </a:fld>
            <a:endParaRPr lang="en-US" altLang="en-US"/>
          </a:p>
        </p:txBody>
      </p:sp>
    </p:spTree>
    <p:extLst>
      <p:ext uri="{BB962C8B-B14F-4D97-AF65-F5344CB8AC3E}">
        <p14:creationId xmlns:p14="http://schemas.microsoft.com/office/powerpoint/2010/main" val="4280595539"/>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920B83-E5C7-4748-945F-F9585594732C}" type="slidenum">
              <a:rPr lang="en-US" altLang="en-US"/>
              <a:pPr>
                <a:defRPr/>
              </a:pPr>
              <a:t>‹#›</a:t>
            </a:fld>
            <a:endParaRPr lang="en-US" altLang="en-US"/>
          </a:p>
        </p:txBody>
      </p:sp>
    </p:spTree>
    <p:extLst>
      <p:ext uri="{BB962C8B-B14F-4D97-AF65-F5344CB8AC3E}">
        <p14:creationId xmlns:p14="http://schemas.microsoft.com/office/powerpoint/2010/main" val="2174433047"/>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84C42A7-D582-E24E-B2AD-361121256527}" type="slidenum">
              <a:rPr lang="en-US" altLang="en-US"/>
              <a:pPr>
                <a:defRPr/>
              </a:pPr>
              <a:t>‹#›</a:t>
            </a:fld>
            <a:endParaRPr lang="en-US" altLang="en-US"/>
          </a:p>
        </p:txBody>
      </p:sp>
    </p:spTree>
    <p:extLst>
      <p:ext uri="{BB962C8B-B14F-4D97-AF65-F5344CB8AC3E}">
        <p14:creationId xmlns:p14="http://schemas.microsoft.com/office/powerpoint/2010/main" val="895594660"/>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5B44AF-607F-D14C-BF32-685CA37DFF41}" type="slidenum">
              <a:rPr lang="en-US" altLang="en-US"/>
              <a:pPr>
                <a:defRPr/>
              </a:pPr>
              <a:t>‹#›</a:t>
            </a:fld>
            <a:endParaRPr lang="en-US" altLang="en-US"/>
          </a:p>
        </p:txBody>
      </p:sp>
    </p:spTree>
    <p:extLst>
      <p:ext uri="{BB962C8B-B14F-4D97-AF65-F5344CB8AC3E}">
        <p14:creationId xmlns:p14="http://schemas.microsoft.com/office/powerpoint/2010/main" val="3598801899"/>
      </p:ext>
    </p:extLst>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DCDFAA6-D8FF-694C-834A-ACCCD8522248}" type="slidenum">
              <a:rPr lang="en-US" altLang="en-US"/>
              <a:pPr>
                <a:defRPr/>
              </a:pPr>
              <a:t>‹#›</a:t>
            </a:fld>
            <a:endParaRPr lang="en-US" altLang="en-US"/>
          </a:p>
        </p:txBody>
      </p:sp>
    </p:spTree>
    <p:extLst>
      <p:ext uri="{BB962C8B-B14F-4D97-AF65-F5344CB8AC3E}">
        <p14:creationId xmlns:p14="http://schemas.microsoft.com/office/powerpoint/2010/main" val="1823007646"/>
      </p:ext>
    </p:extLst>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923AAA-1C55-7E45-B953-D9BFED328DD6}" type="slidenum">
              <a:rPr lang="en-US" altLang="en-US"/>
              <a:pPr>
                <a:defRPr/>
              </a:pPr>
              <a:t>‹#›</a:t>
            </a:fld>
            <a:endParaRPr lang="en-US" altLang="en-US"/>
          </a:p>
        </p:txBody>
      </p:sp>
    </p:spTree>
    <p:extLst>
      <p:ext uri="{BB962C8B-B14F-4D97-AF65-F5344CB8AC3E}">
        <p14:creationId xmlns:p14="http://schemas.microsoft.com/office/powerpoint/2010/main" val="269279157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pic>
        <p:nvPicPr>
          <p:cNvPr id="4" name="Picture 3"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936326866"/>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6940971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1850198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485014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1042533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2803178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1897954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0494547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2490706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6683859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35443808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519171892"/>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536627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866441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C668BF9C-93BB-B548-912F-BE2A1331A62B}" type="slidenum">
              <a:rPr lang="en-US" altLang="en-US"/>
              <a:pPr>
                <a:defRPr/>
              </a:pPr>
              <a:t>‹#›</a:t>
            </a:fld>
            <a:endParaRPr lang="en-US" altLang="en-US"/>
          </a:p>
        </p:txBody>
      </p:sp>
    </p:spTree>
    <p:extLst>
      <p:ext uri="{BB962C8B-B14F-4D97-AF65-F5344CB8AC3E}">
        <p14:creationId xmlns:p14="http://schemas.microsoft.com/office/powerpoint/2010/main" val="31592919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60F4C6C-A4AD-634C-B2AA-5823E85646AB}" type="slidenum">
              <a:rPr lang="en-US" altLang="en-US"/>
              <a:pPr>
                <a:defRPr/>
              </a:pPr>
              <a:t>‹#›</a:t>
            </a:fld>
            <a:endParaRPr lang="en-US" altLang="en-US"/>
          </a:p>
        </p:txBody>
      </p:sp>
    </p:spTree>
    <p:extLst>
      <p:ext uri="{BB962C8B-B14F-4D97-AF65-F5344CB8AC3E}">
        <p14:creationId xmlns:p14="http://schemas.microsoft.com/office/powerpoint/2010/main" val="2064879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E9D27D4-CF21-B743-868C-38D13B2F42B4}" type="slidenum">
              <a:rPr lang="en-US" altLang="en-US"/>
              <a:pPr>
                <a:defRPr/>
              </a:pPr>
              <a:t>‹#›</a:t>
            </a:fld>
            <a:endParaRPr lang="en-US" altLang="en-US"/>
          </a:p>
        </p:txBody>
      </p:sp>
    </p:spTree>
    <p:extLst>
      <p:ext uri="{BB962C8B-B14F-4D97-AF65-F5344CB8AC3E}">
        <p14:creationId xmlns:p14="http://schemas.microsoft.com/office/powerpoint/2010/main" val="2367538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8F35F6C-2FE9-E643-BA9E-744EBFA979FE}" type="slidenum">
              <a:rPr lang="en-US" altLang="en-US"/>
              <a:pPr>
                <a:defRPr/>
              </a:pPr>
              <a:t>‹#›</a:t>
            </a:fld>
            <a:endParaRPr lang="en-US" altLang="en-US"/>
          </a:p>
        </p:txBody>
      </p:sp>
    </p:spTree>
    <p:extLst>
      <p:ext uri="{BB962C8B-B14F-4D97-AF65-F5344CB8AC3E}">
        <p14:creationId xmlns:p14="http://schemas.microsoft.com/office/powerpoint/2010/main" val="33246108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36820D8-511C-334B-9255-32401B223793}" type="slidenum">
              <a:rPr lang="en-US" altLang="en-US"/>
              <a:pPr>
                <a:defRPr/>
              </a:pPr>
              <a:t>‹#›</a:t>
            </a:fld>
            <a:endParaRPr lang="en-US" altLang="en-US"/>
          </a:p>
        </p:txBody>
      </p:sp>
    </p:spTree>
    <p:extLst>
      <p:ext uri="{BB962C8B-B14F-4D97-AF65-F5344CB8AC3E}">
        <p14:creationId xmlns:p14="http://schemas.microsoft.com/office/powerpoint/2010/main" val="18274512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42E3693-D302-D64D-8335-04DBBDCAC3E8}" type="slidenum">
              <a:rPr lang="en-US" altLang="en-US"/>
              <a:pPr>
                <a:defRPr/>
              </a:pPr>
              <a:t>‹#›</a:t>
            </a:fld>
            <a:endParaRPr lang="en-US" altLang="en-US"/>
          </a:p>
        </p:txBody>
      </p:sp>
    </p:spTree>
    <p:extLst>
      <p:ext uri="{BB962C8B-B14F-4D97-AF65-F5344CB8AC3E}">
        <p14:creationId xmlns:p14="http://schemas.microsoft.com/office/powerpoint/2010/main" val="36584765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0C3B91E-9495-5D4C-A473-89DD744F318C}" type="slidenum">
              <a:rPr lang="en-US" altLang="en-US"/>
              <a:pPr>
                <a:defRPr/>
              </a:pPr>
              <a:t>‹#›</a:t>
            </a:fld>
            <a:endParaRPr lang="en-US" altLang="en-US"/>
          </a:p>
        </p:txBody>
      </p:sp>
    </p:spTree>
    <p:extLst>
      <p:ext uri="{BB962C8B-B14F-4D97-AF65-F5344CB8AC3E}">
        <p14:creationId xmlns:p14="http://schemas.microsoft.com/office/powerpoint/2010/main" val="17564904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317DB17-6DD3-1D47-9DC7-29C718BD885A}" type="slidenum">
              <a:rPr lang="en-US" altLang="en-US"/>
              <a:pPr>
                <a:defRPr/>
              </a:pPr>
              <a:t>‹#›</a:t>
            </a:fld>
            <a:endParaRPr lang="en-US" altLang="en-US"/>
          </a:p>
        </p:txBody>
      </p:sp>
    </p:spTree>
    <p:extLst>
      <p:ext uri="{BB962C8B-B14F-4D97-AF65-F5344CB8AC3E}">
        <p14:creationId xmlns:p14="http://schemas.microsoft.com/office/powerpoint/2010/main" val="33704642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02755826"/>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8B564A7-2749-BD47-ACBB-5E9A7893C5B7}" type="slidenum">
              <a:rPr lang="en-US" altLang="en-US"/>
              <a:pPr>
                <a:defRPr/>
              </a:pPr>
              <a:t>‹#›</a:t>
            </a:fld>
            <a:endParaRPr lang="en-US" altLang="en-US"/>
          </a:p>
        </p:txBody>
      </p:sp>
    </p:spTree>
    <p:extLst>
      <p:ext uri="{BB962C8B-B14F-4D97-AF65-F5344CB8AC3E}">
        <p14:creationId xmlns:p14="http://schemas.microsoft.com/office/powerpoint/2010/main" val="15538328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53FA10DE-9244-444C-BB66-013E28A2DDD9}" type="slidenum">
              <a:rPr lang="en-US" altLang="en-US"/>
              <a:pPr>
                <a:defRPr/>
              </a:pPr>
              <a:t>‹#›</a:t>
            </a:fld>
            <a:endParaRPr lang="en-US" altLang="en-US"/>
          </a:p>
        </p:txBody>
      </p:sp>
    </p:spTree>
    <p:extLst>
      <p:ext uri="{BB962C8B-B14F-4D97-AF65-F5344CB8AC3E}">
        <p14:creationId xmlns:p14="http://schemas.microsoft.com/office/powerpoint/2010/main" val="10646979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E2563C0-B5B3-BE4C-AFD7-D5025596D7E3}" type="slidenum">
              <a:rPr lang="en-US" altLang="en-US"/>
              <a:pPr>
                <a:defRPr/>
              </a:pPr>
              <a:t>‹#›</a:t>
            </a:fld>
            <a:endParaRPr lang="en-US" altLang="en-US"/>
          </a:p>
        </p:txBody>
      </p:sp>
    </p:spTree>
    <p:extLst>
      <p:ext uri="{BB962C8B-B14F-4D97-AF65-F5344CB8AC3E}">
        <p14:creationId xmlns:p14="http://schemas.microsoft.com/office/powerpoint/2010/main" val="39506075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5C66147B-D8F4-B34F-ACFC-F4150A9F5034}" type="slidenum">
              <a:rPr lang="en-US" altLang="en-US"/>
              <a:pPr>
                <a:defRPr/>
              </a:pPr>
              <a:t>‹#›</a:t>
            </a:fld>
            <a:endParaRPr lang="en-US" altLang="en-US"/>
          </a:p>
        </p:txBody>
      </p:sp>
    </p:spTree>
    <p:extLst>
      <p:ext uri="{BB962C8B-B14F-4D97-AF65-F5344CB8AC3E}">
        <p14:creationId xmlns:p14="http://schemas.microsoft.com/office/powerpoint/2010/main" val="28588217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B4B655F-9513-DB41-847A-CB5F5ABCD6B3}" type="slidenum">
              <a:rPr lang="en-US" altLang="en-US"/>
              <a:pPr>
                <a:defRPr/>
              </a:pPr>
              <a:t>‹#›</a:t>
            </a:fld>
            <a:endParaRPr lang="en-US" altLang="en-US"/>
          </a:p>
        </p:txBody>
      </p:sp>
    </p:spTree>
    <p:extLst>
      <p:ext uri="{BB962C8B-B14F-4D97-AF65-F5344CB8AC3E}">
        <p14:creationId xmlns:p14="http://schemas.microsoft.com/office/powerpoint/2010/main" val="12474162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F70262A-25C7-1D4F-BA49-9AAD51FA1D0E}" type="slidenum">
              <a:rPr lang="en-US" altLang="en-US"/>
              <a:pPr>
                <a:defRPr/>
              </a:pPr>
              <a:t>‹#›</a:t>
            </a:fld>
            <a:endParaRPr lang="en-US" altLang="en-US"/>
          </a:p>
        </p:txBody>
      </p:sp>
    </p:spTree>
    <p:extLst>
      <p:ext uri="{BB962C8B-B14F-4D97-AF65-F5344CB8AC3E}">
        <p14:creationId xmlns:p14="http://schemas.microsoft.com/office/powerpoint/2010/main" val="15245025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AFF24C-C776-6444-B9B7-94F550F93C13}" type="slidenum">
              <a:rPr lang="en-US" altLang="en-US"/>
              <a:pPr>
                <a:defRPr/>
              </a:pPr>
              <a:t>‹#›</a:t>
            </a:fld>
            <a:endParaRPr lang="en-US" altLang="en-US"/>
          </a:p>
        </p:txBody>
      </p:sp>
    </p:spTree>
    <p:extLst>
      <p:ext uri="{BB962C8B-B14F-4D97-AF65-F5344CB8AC3E}">
        <p14:creationId xmlns:p14="http://schemas.microsoft.com/office/powerpoint/2010/main" val="1673744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3D46D27-56D0-344A-BE31-89C869EBEEAE}" type="slidenum">
              <a:rPr lang="en-US" altLang="en-US"/>
              <a:pPr>
                <a:defRPr/>
              </a:pPr>
              <a:t>‹#›</a:t>
            </a:fld>
            <a:endParaRPr lang="en-US" altLang="en-US"/>
          </a:p>
        </p:txBody>
      </p:sp>
    </p:spTree>
    <p:extLst>
      <p:ext uri="{BB962C8B-B14F-4D97-AF65-F5344CB8AC3E}">
        <p14:creationId xmlns:p14="http://schemas.microsoft.com/office/powerpoint/2010/main" val="40940905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925BFE8-1EE5-7749-87C6-59D761839782}" type="slidenum">
              <a:rPr lang="en-US" altLang="en-US"/>
              <a:pPr>
                <a:defRPr/>
              </a:pPr>
              <a:t>‹#›</a:t>
            </a:fld>
            <a:endParaRPr lang="en-US" altLang="en-US"/>
          </a:p>
        </p:txBody>
      </p:sp>
    </p:spTree>
    <p:extLst>
      <p:ext uri="{BB962C8B-B14F-4D97-AF65-F5344CB8AC3E}">
        <p14:creationId xmlns:p14="http://schemas.microsoft.com/office/powerpoint/2010/main" val="23750121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9151F3C-38B5-C447-BBE5-70E1ABFC6BB2}" type="slidenum">
              <a:rPr lang="en-US" altLang="en-US"/>
              <a:pPr>
                <a:defRPr/>
              </a:pPr>
              <a:t>‹#›</a:t>
            </a:fld>
            <a:endParaRPr lang="en-US" altLang="en-US"/>
          </a:p>
        </p:txBody>
      </p:sp>
    </p:spTree>
    <p:extLst>
      <p:ext uri="{BB962C8B-B14F-4D97-AF65-F5344CB8AC3E}">
        <p14:creationId xmlns:p14="http://schemas.microsoft.com/office/powerpoint/2010/main" val="29608593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5857697"/>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07B9740-5855-2A42-B252-D99EB4C57248}" type="slidenum">
              <a:rPr lang="en-US" altLang="en-US"/>
              <a:pPr>
                <a:defRPr/>
              </a:pPr>
              <a:t>‹#›</a:t>
            </a:fld>
            <a:endParaRPr lang="en-US" altLang="en-US"/>
          </a:p>
        </p:txBody>
      </p:sp>
    </p:spTree>
    <p:extLst>
      <p:ext uri="{BB962C8B-B14F-4D97-AF65-F5344CB8AC3E}">
        <p14:creationId xmlns:p14="http://schemas.microsoft.com/office/powerpoint/2010/main" val="19668169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DC5EF0D-3683-CA41-828D-672F2E3955A1}" type="slidenum">
              <a:rPr lang="en-US" altLang="en-US"/>
              <a:pPr>
                <a:defRPr/>
              </a:pPr>
              <a:t>‹#›</a:t>
            </a:fld>
            <a:endParaRPr lang="en-US" altLang="en-US"/>
          </a:p>
        </p:txBody>
      </p:sp>
    </p:spTree>
    <p:extLst>
      <p:ext uri="{BB962C8B-B14F-4D97-AF65-F5344CB8AC3E}">
        <p14:creationId xmlns:p14="http://schemas.microsoft.com/office/powerpoint/2010/main" val="21469159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11A51B-8B96-BD4C-95B5-FCA03A36A313}" type="slidenum">
              <a:rPr lang="en-US" altLang="en-US"/>
              <a:pPr>
                <a:defRPr/>
              </a:pPr>
              <a:t>‹#›</a:t>
            </a:fld>
            <a:endParaRPr lang="en-US" altLang="en-US"/>
          </a:p>
        </p:txBody>
      </p:sp>
    </p:spTree>
    <p:extLst>
      <p:ext uri="{BB962C8B-B14F-4D97-AF65-F5344CB8AC3E}">
        <p14:creationId xmlns:p14="http://schemas.microsoft.com/office/powerpoint/2010/main" val="22723253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89F2BAA-D8FE-2C4D-A9A5-9491AFC1AF7D}" type="slidenum">
              <a:rPr lang="en-US" altLang="en-US"/>
              <a:pPr>
                <a:defRPr/>
              </a:pPr>
              <a:t>‹#›</a:t>
            </a:fld>
            <a:endParaRPr lang="en-US" altLang="en-US"/>
          </a:p>
        </p:txBody>
      </p:sp>
    </p:spTree>
    <p:extLst>
      <p:ext uri="{BB962C8B-B14F-4D97-AF65-F5344CB8AC3E}">
        <p14:creationId xmlns:p14="http://schemas.microsoft.com/office/powerpoint/2010/main" val="21399147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73851008"/>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4742916"/>
      </p:ext>
    </p:extLst>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6561647"/>
      </p:ext>
    </p:extLst>
  </p:cSld>
  <p:clrMapOvr>
    <a:masterClrMapping/>
  </p:clrMapOv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8418393"/>
      </p:ext>
    </p:extLst>
  </p:cSld>
  <p:clrMapOvr>
    <a:masterClrMapping/>
  </p:clrMapOv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prstClr val="black"/>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prstClr val="black"/>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040316079"/>
      </p:ext>
    </p:extLst>
  </p:cSld>
  <p:clrMapOvr>
    <a:masterClrMapping/>
  </p:clrMapOvr>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95505513"/>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0556249"/>
      </p:ext>
    </p:extLst>
  </p:cSld>
  <p:clrMapOvr>
    <a:masterClrMapping/>
  </p:clrMapOv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50049071"/>
      </p:ext>
    </p:extLst>
  </p:cSld>
  <p:clrMapOvr>
    <a:masterClrMapping/>
  </p:clrMapOvr>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09667803"/>
      </p:ext>
    </p:extLst>
  </p:cSld>
  <p:clrMapOvr>
    <a:masterClrMapping/>
  </p:clrMapOvr>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850335604"/>
      </p:ext>
    </p:extLst>
  </p:cSld>
  <p:clrMapOvr>
    <a:masterClrMapping/>
  </p:clrMapOvr>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86861317"/>
      </p:ext>
    </p:extLst>
  </p:cSld>
  <p:clrMapOvr>
    <a:masterClrMapping/>
  </p:clrMapOvr>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65847800"/>
      </p:ext>
    </p:extLst>
  </p:cSld>
  <p:clrMapOvr>
    <a:masterClrMapping/>
  </p:clrMapOvr>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81083894"/>
      </p:ext>
    </p:extLst>
  </p:cSld>
  <p:clrMapOvr>
    <a:masterClrMapping/>
  </p:clrMapOvr>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37543223"/>
      </p:ext>
    </p:extLst>
  </p:cSld>
  <p:clrMapOvr>
    <a:masterClrMapping/>
  </p:clrMapOvr>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44814988"/>
      </p:ext>
    </p:extLst>
  </p:cSld>
  <p:clrMapOvr>
    <a:masterClrMapping/>
  </p:clrMapOvr>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272918736"/>
      </p:ext>
    </p:extLst>
  </p:cSld>
  <p:clrMapOvr>
    <a:masterClrMapping/>
  </p:clrMapOvr>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4252831330"/>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4934606"/>
      </p:ext>
    </p:extLst>
  </p:cSld>
  <p:clrMapOvr>
    <a:masterClrMapping/>
  </p:clrMapOvr>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2638844089"/>
      </p:ext>
    </p:extLst>
  </p:cSld>
  <p:clrMapOvr>
    <a:masterClrMapping/>
  </p:clrMapOvr>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4281490560"/>
      </p:ext>
    </p:extLst>
  </p:cSld>
  <p:clrMapOvr>
    <a:masterClrMapping/>
  </p:clrMapOvr>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733195777"/>
      </p:ext>
    </p:extLst>
  </p:cSld>
  <p:clrMapOvr>
    <a:masterClrMapping/>
  </p:clrMapOvr>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2760736871"/>
      </p:ext>
    </p:extLst>
  </p:cSld>
  <p:clrMapOvr>
    <a:masterClrMapping/>
  </p:clrMapOvr>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397649569"/>
      </p:ext>
    </p:extLst>
  </p:cSld>
  <p:clrMapOvr>
    <a:masterClrMapping/>
  </p:clrMapOvr>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931982028"/>
      </p:ext>
    </p:extLst>
  </p:cSld>
  <p:clrMapOvr>
    <a:masterClrMapping/>
  </p:clrMapOvr>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2656937798"/>
      </p:ext>
    </p:extLst>
  </p:cSld>
  <p:clrMapOvr>
    <a:masterClrMapping/>
  </p:clrMapOvr>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3704035137"/>
      </p:ext>
    </p:extLst>
  </p:cSld>
  <p:clrMapOvr>
    <a:masterClrMapping/>
  </p:clrMapOvr>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2237166669"/>
      </p:ext>
    </p:extLst>
  </p:cSld>
  <p:clrMapOvr>
    <a:masterClrMapping/>
  </p:clrMapOvr>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89293249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7983501"/>
      </p:ext>
    </p:extLst>
  </p:cSld>
  <p:clrMapOvr>
    <a:masterClrMapping/>
  </p:clrMapOvr>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p>
        </p:txBody>
      </p:sp>
      <p:sp>
        <p:nvSpPr>
          <p:cNvPr id="9" name="Rectangle 6"/>
          <p:cNvSpPr>
            <a:spLocks noGrp="1" noChangeArrowheads="1"/>
          </p:cNvSpPr>
          <p:nvPr>
            <p:ph type="sldNum" sz="quarter" idx="12"/>
          </p:nvPr>
        </p:nvSpPr>
        <p:spPr/>
        <p:txBody>
          <a:bodyPr/>
          <a:lstStyle>
            <a:lvl1pPr>
              <a:defRPr sz="900"/>
            </a:lvl1pPr>
          </a:lstStyle>
          <a:p>
            <a:fld id="{4CAE9295-42F8-0747-9AE1-33958E89C374}" type="slidenum">
              <a:rPr lang="en-US" smtClean="0"/>
              <a:t>‹#›</a:t>
            </a:fld>
            <a:endParaRPr lang="en-US"/>
          </a:p>
        </p:txBody>
      </p:sp>
    </p:spTree>
    <p:extLst>
      <p:ext uri="{BB962C8B-B14F-4D97-AF65-F5344CB8AC3E}">
        <p14:creationId xmlns:p14="http://schemas.microsoft.com/office/powerpoint/2010/main" val="132041881"/>
      </p:ext>
    </p:extLst>
  </p:cSld>
  <p:clrMapOvr>
    <a:masterClrMapping/>
  </p:clrMapOvr>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type="obj" preserve="1">
  <p:cSld name="標題及物件">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pic>
        <p:nvPicPr>
          <p:cNvPr id="7" name="Picture 6"/>
          <p:cNvPicPr>
            <a:picLocks noChangeAspect="1"/>
          </p:cNvPicPr>
          <p:nvPr userDrawn="1"/>
        </p:nvPicPr>
        <p:blipFill>
          <a:blip r:embed="rId2"/>
          <a:stretch>
            <a:fillRect/>
          </a:stretch>
        </p:blipFill>
        <p:spPr>
          <a:xfrm>
            <a:off x="157619" y="6491171"/>
            <a:ext cx="1090808" cy="245591"/>
          </a:xfrm>
          <a:prstGeom prst="rect">
            <a:avLst/>
          </a:prstGeom>
        </p:spPr>
      </p:pic>
    </p:spTree>
    <p:extLst>
      <p:ext uri="{BB962C8B-B14F-4D97-AF65-F5344CB8AC3E}">
        <p14:creationId xmlns:p14="http://schemas.microsoft.com/office/powerpoint/2010/main" val="2960882561"/>
      </p:ext>
    </p:extLst>
  </p:cSld>
  <p:clrMapOvr>
    <a:overrideClrMapping bg1="lt1" tx1="dk1" bg2="lt2" tx2="dk2" accent1="accent1" accent2="accent2" accent3="accent3" accent4="accent4" accent5="accent5" accent6="accent6" hlink="hlink" folHlink="folHlink"/>
  </p:clrMapOvr>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106891645"/>
      </p:ext>
    </p:extLst>
  </p:cSld>
  <p:clrMapOvr>
    <a:masterClrMapping/>
  </p:clrMapOvr>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6624590"/>
      </p:ext>
    </p:extLst>
  </p:cSld>
  <p:clrMapOvr>
    <a:masterClrMapping/>
  </p:clrMapOvr>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p>
        </p:txBody>
      </p:sp>
      <p:sp>
        <p:nvSpPr>
          <p:cNvPr id="8"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55453510"/>
      </p:ext>
    </p:extLst>
  </p:cSld>
  <p:clrMapOvr>
    <a:masterClrMapping/>
  </p:clrMapOvr>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p>
        </p:txBody>
      </p:sp>
      <p:sp>
        <p:nvSpPr>
          <p:cNvPr id="4"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3460602706"/>
      </p:ext>
    </p:extLst>
  </p:cSld>
  <p:clrMapOvr>
    <a:masterClrMapping/>
  </p:clrMapOvr>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p>
        </p:txBody>
      </p:sp>
      <p:sp>
        <p:nvSpPr>
          <p:cNvPr id="3"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4115285652"/>
      </p:ext>
    </p:extLst>
  </p:cSld>
  <p:clrMapOvr>
    <a:masterClrMapping/>
  </p:clrMapOv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732395157"/>
      </p:ext>
    </p:extLst>
  </p:cSld>
  <p:clrMapOvr>
    <a:masterClrMapping/>
  </p:clrMapOvr>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92338345"/>
      </p:ext>
    </p:extLst>
  </p:cSld>
  <p:clrMapOvr>
    <a:masterClrMapping/>
  </p:clrMapOvr>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39937160"/>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9333776"/>
      </p:ext>
    </p:extLst>
  </p:cSld>
  <p:clrMapOvr>
    <a:masterClrMapping/>
  </p:clrMapOvr>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3468775401"/>
      </p:ext>
    </p:extLst>
  </p:cSld>
  <p:clrMapOvr>
    <a:masterClrMapping/>
  </p:clrMapOvr>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74"/>
            <a:ext cx="7772400" cy="1470025"/>
          </a:xfrm>
        </p:spPr>
        <p:txBody>
          <a:bodyPr/>
          <a:lstStyle>
            <a:lvl1pPr>
              <a:defRPr>
                <a:solidFill>
                  <a:srgbClr val="006633"/>
                </a:solidFill>
              </a:defRPr>
            </a:lvl1pPr>
          </a:lstStyle>
          <a:p>
            <a:r>
              <a:rPr lang="tr-TR" altLang="zh-TW"/>
              <a:t>Click to edit Master title style</a:t>
            </a:r>
            <a:endParaRPr lang="en-US" dirty="0"/>
          </a:p>
        </p:txBody>
      </p:sp>
      <p:sp>
        <p:nvSpPr>
          <p:cNvPr id="3" name="Subtitle 2"/>
          <p:cNvSpPr>
            <a:spLocks noGrp="1"/>
          </p:cNvSpPr>
          <p:nvPr>
            <p:ph type="subTitle" idx="1"/>
          </p:nvPr>
        </p:nvSpPr>
        <p:spPr>
          <a:xfrm>
            <a:off x="1371600" y="3733800"/>
            <a:ext cx="6400800" cy="1752600"/>
          </a:xfrm>
        </p:spPr>
        <p:txBody>
          <a:bodyPr/>
          <a:lstStyle>
            <a:lvl1pPr marL="0" indent="0" algn="ctr">
              <a:buNone/>
              <a:defRPr b="0">
                <a:solidFill>
                  <a:schemeClr val="tx1"/>
                </a:solidFill>
              </a:defRPr>
            </a:lvl1pPr>
            <a:lvl2pPr marL="457130" indent="0" algn="ctr">
              <a:buNone/>
              <a:defRPr>
                <a:solidFill>
                  <a:schemeClr val="tx1">
                    <a:tint val="75000"/>
                  </a:schemeClr>
                </a:solidFill>
              </a:defRPr>
            </a:lvl2pPr>
            <a:lvl3pPr marL="914259" indent="0" algn="ctr">
              <a:buNone/>
              <a:defRPr>
                <a:solidFill>
                  <a:schemeClr val="tx1">
                    <a:tint val="75000"/>
                  </a:schemeClr>
                </a:solidFill>
              </a:defRPr>
            </a:lvl3pPr>
            <a:lvl4pPr marL="1371390" indent="0" algn="ctr">
              <a:buNone/>
              <a:defRPr>
                <a:solidFill>
                  <a:schemeClr val="tx1">
                    <a:tint val="75000"/>
                  </a:schemeClr>
                </a:solidFill>
              </a:defRPr>
            </a:lvl4pPr>
            <a:lvl5pPr marL="1828519" indent="0" algn="ctr">
              <a:buNone/>
              <a:defRPr>
                <a:solidFill>
                  <a:schemeClr val="tx1">
                    <a:tint val="75000"/>
                  </a:schemeClr>
                </a:solidFill>
              </a:defRPr>
            </a:lvl5pPr>
            <a:lvl6pPr marL="2285649" indent="0" algn="ctr">
              <a:buNone/>
              <a:defRPr>
                <a:solidFill>
                  <a:schemeClr val="tx1">
                    <a:tint val="75000"/>
                  </a:schemeClr>
                </a:solidFill>
              </a:defRPr>
            </a:lvl6pPr>
            <a:lvl7pPr marL="2742780" indent="0" algn="ctr">
              <a:buNone/>
              <a:defRPr>
                <a:solidFill>
                  <a:schemeClr val="tx1">
                    <a:tint val="75000"/>
                  </a:schemeClr>
                </a:solidFill>
              </a:defRPr>
            </a:lvl7pPr>
            <a:lvl8pPr marL="3199908" indent="0" algn="ctr">
              <a:buNone/>
              <a:defRPr>
                <a:solidFill>
                  <a:schemeClr val="tx1">
                    <a:tint val="75000"/>
                  </a:schemeClr>
                </a:solidFill>
              </a:defRPr>
            </a:lvl8pPr>
            <a:lvl9pPr marL="3657039" indent="0" algn="ctr">
              <a:buNone/>
              <a:defRPr>
                <a:solidFill>
                  <a:schemeClr val="tx1">
                    <a:tint val="75000"/>
                  </a:schemeClr>
                </a:solidFill>
              </a:defRPr>
            </a:lvl9pPr>
          </a:lstStyle>
          <a:p>
            <a:r>
              <a:rPr lang="tr-TR" altLang="zh-TW"/>
              <a:t>Click to edit Master subtitle style</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reeform 10"/>
          <p:cNvSpPr>
            <a:spLocks noChangeArrowheads="1"/>
          </p:cNvSpPr>
          <p:nvPr userDrawn="1"/>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rgbClr val="CC9900"/>
            </a:solidFill>
            <a:prstDash val="solid"/>
            <a:miter lim="800000"/>
            <a:headEnd/>
            <a:tailEnd/>
          </a:ln>
        </p:spPr>
        <p:txBody>
          <a:bodyPr lIns="91425" tIns="45713" rIns="91425" bIns="45713"/>
          <a:lstStyle/>
          <a:p>
            <a:pPr defTabSz="914259">
              <a:defRPr/>
            </a:pPr>
            <a:endParaRPr lang="en-US" sz="1800" kern="0">
              <a:solidFill>
                <a:sysClr val="windowText" lastClr="000000"/>
              </a:solidFill>
              <a:latin typeface="Calibri"/>
            </a:endParaRPr>
          </a:p>
        </p:txBody>
      </p:sp>
      <p:sp>
        <p:nvSpPr>
          <p:cNvPr id="12" name="Line 8"/>
          <p:cNvSpPr>
            <a:spLocks noChangeShapeType="1"/>
          </p:cNvSpPr>
          <p:nvPr userDrawn="1"/>
        </p:nvSpPr>
        <p:spPr bwMode="auto">
          <a:xfrm>
            <a:off x="457200" y="3371850"/>
            <a:ext cx="8229600" cy="0"/>
          </a:xfrm>
          <a:prstGeom prst="line">
            <a:avLst/>
          </a:prstGeom>
          <a:noFill/>
          <a:ln w="19050">
            <a:solidFill>
              <a:srgbClr val="CC9900"/>
            </a:solidFill>
            <a:round/>
            <a:headEnd/>
            <a:tailEnd/>
          </a:ln>
          <a:effectLst/>
        </p:spPr>
        <p:txBody>
          <a:bodyPr lIns="91425" tIns="45713" rIns="91425" bIns="45713"/>
          <a:lstStyle/>
          <a:p>
            <a:pPr defTabSz="914259">
              <a:defRPr/>
            </a:pPr>
            <a:endParaRPr lang="en-US" sz="1800" kern="0">
              <a:solidFill>
                <a:sysClr val="windowText" lastClr="000000"/>
              </a:solidFill>
              <a:latin typeface="Calibri"/>
            </a:endParaRPr>
          </a:p>
        </p:txBody>
      </p:sp>
    </p:spTree>
    <p:extLst>
      <p:ext uri="{BB962C8B-B14F-4D97-AF65-F5344CB8AC3E}">
        <p14:creationId xmlns:p14="http://schemas.microsoft.com/office/powerpoint/2010/main" val="1637497966"/>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006633"/>
                </a:solidFill>
              </a:defRPr>
            </a:lvl1pPr>
          </a:lstStyle>
          <a:p>
            <a:r>
              <a:rPr lang="tr-TR" altLang="zh-TW"/>
              <a:t>Click to edit Master title style</a:t>
            </a:r>
            <a:endParaRPr lang="en-US" dirty="0"/>
          </a:p>
        </p:txBody>
      </p:sp>
      <p:sp>
        <p:nvSpPr>
          <p:cNvPr id="3" name="Content Placeholder 2"/>
          <p:cNvSpPr>
            <a:spLocks noGrp="1"/>
          </p:cNvSpPr>
          <p:nvPr>
            <p:ph idx="1"/>
          </p:nvPr>
        </p:nvSpPr>
        <p:spPr>
          <a:xfrm>
            <a:off x="457200" y="1295400"/>
            <a:ext cx="8229600" cy="5029200"/>
          </a:xfrm>
        </p:spPr>
        <p:txBody>
          <a:body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a:xfrm>
            <a:off x="6705601" y="6416752"/>
            <a:ext cx="2133600" cy="365125"/>
          </a:xfrm>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cxnSp>
        <p:nvCxnSpPr>
          <p:cNvPr id="7" name="Straight Connector 6"/>
          <p:cNvCxnSpPr/>
          <p:nvPr userDrawn="1"/>
        </p:nvCxnSpPr>
        <p:spPr>
          <a:xfrm>
            <a:off x="457200" y="1065212"/>
            <a:ext cx="8229600" cy="1588"/>
          </a:xfrm>
          <a:prstGeom prst="line">
            <a:avLst/>
          </a:prstGeom>
          <a:ln w="28575">
            <a:solidFill>
              <a:srgbClr val="CC99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6022139"/>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7"/>
            <a:ext cx="7772400" cy="1362075"/>
          </a:xfrm>
        </p:spPr>
        <p:txBody>
          <a:bodyPr anchor="t"/>
          <a:lstStyle>
            <a:lvl1pPr algn="l">
              <a:defRPr sz="4000" b="1" cap="all"/>
            </a:lvl1pPr>
          </a:lstStyle>
          <a:p>
            <a:r>
              <a:rPr lang="tr-TR"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2000">
                <a:solidFill>
                  <a:schemeClr val="tx1">
                    <a:tint val="75000"/>
                  </a:schemeClr>
                </a:solidFill>
              </a:defRPr>
            </a:lvl1pPr>
            <a:lvl2pPr marL="457130" indent="0">
              <a:buNone/>
              <a:defRPr sz="1800">
                <a:solidFill>
                  <a:schemeClr val="tx1">
                    <a:tint val="75000"/>
                  </a:schemeClr>
                </a:solidFill>
              </a:defRPr>
            </a:lvl2pPr>
            <a:lvl3pPr marL="914259" indent="0">
              <a:buNone/>
              <a:defRPr sz="1600">
                <a:solidFill>
                  <a:schemeClr val="tx1">
                    <a:tint val="75000"/>
                  </a:schemeClr>
                </a:solidFill>
              </a:defRPr>
            </a:lvl3pPr>
            <a:lvl4pPr marL="1371390" indent="0">
              <a:buNone/>
              <a:defRPr sz="1400">
                <a:solidFill>
                  <a:schemeClr val="tx1">
                    <a:tint val="75000"/>
                  </a:schemeClr>
                </a:solidFill>
              </a:defRPr>
            </a:lvl4pPr>
            <a:lvl5pPr marL="1828519" indent="0">
              <a:buNone/>
              <a:defRPr sz="1400">
                <a:solidFill>
                  <a:schemeClr val="tx1">
                    <a:tint val="75000"/>
                  </a:schemeClr>
                </a:solidFill>
              </a:defRPr>
            </a:lvl5pPr>
            <a:lvl6pPr marL="2285649" indent="0">
              <a:buNone/>
              <a:defRPr sz="1400">
                <a:solidFill>
                  <a:schemeClr val="tx1">
                    <a:tint val="75000"/>
                  </a:schemeClr>
                </a:solidFill>
              </a:defRPr>
            </a:lvl6pPr>
            <a:lvl7pPr marL="2742780" indent="0">
              <a:buNone/>
              <a:defRPr sz="1400">
                <a:solidFill>
                  <a:schemeClr val="tx1">
                    <a:tint val="75000"/>
                  </a:schemeClr>
                </a:solidFill>
              </a:defRPr>
            </a:lvl7pPr>
            <a:lvl8pPr marL="3199908" indent="0">
              <a:buNone/>
              <a:defRPr sz="1400">
                <a:solidFill>
                  <a:schemeClr val="tx1">
                    <a:tint val="75000"/>
                  </a:schemeClr>
                </a:solidFill>
              </a:defRPr>
            </a:lvl8pPr>
            <a:lvl9pPr marL="3657039" indent="0">
              <a:buNone/>
              <a:defRPr sz="1400">
                <a:solidFill>
                  <a:schemeClr val="tx1">
                    <a:tint val="75000"/>
                  </a:schemeClr>
                </a:solidFill>
              </a:defRPr>
            </a:lvl9pPr>
          </a:lstStyle>
          <a:p>
            <a:pPr lvl="0"/>
            <a:r>
              <a:rPr lang="tr-TR" altLang="zh-TW"/>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105750641"/>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998734834"/>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tr-TR"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5" name="Text Placeholder 4"/>
          <p:cNvSpPr>
            <a:spLocks noGrp="1"/>
          </p:cNvSpPr>
          <p:nvPr>
            <p:ph type="body" sz="quarter" idx="3"/>
          </p:nvPr>
        </p:nvSpPr>
        <p:spPr>
          <a:xfrm>
            <a:off x="4645063"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tr-TR" altLang="zh-TW"/>
              <a:t>Click to edit Master text styles</a:t>
            </a:r>
          </a:p>
        </p:txBody>
      </p:sp>
      <p:sp>
        <p:nvSpPr>
          <p:cNvPr id="6" name="Content Placeholder 5"/>
          <p:cNvSpPr>
            <a:spLocks noGrp="1"/>
          </p:cNvSpPr>
          <p:nvPr>
            <p:ph sz="quarter" idx="4"/>
          </p:nvPr>
        </p:nvSpPr>
        <p:spPr>
          <a:xfrm>
            <a:off x="464506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7" name="Date Placeholder 6"/>
          <p:cNvSpPr>
            <a:spLocks noGrp="1"/>
          </p:cNvSpPr>
          <p:nvPr>
            <p:ph type="dt" sz="half" idx="10"/>
          </p:nvPr>
        </p:nvSpPr>
        <p:spPr/>
        <p:txBody>
          <a:bodyPr/>
          <a:lstStyle/>
          <a:p>
            <a:endParaRPr lang="en-US" dirty="0">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656128069"/>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Date Placeholder 2"/>
          <p:cNvSpPr>
            <a:spLocks noGrp="1"/>
          </p:cNvSpPr>
          <p:nvPr>
            <p:ph type="dt" sz="half" idx="10"/>
          </p:nvPr>
        </p:nvSpPr>
        <p:spPr/>
        <p:txBody>
          <a:bodyPr/>
          <a:lstStyle/>
          <a:p>
            <a:endParaRPr lang="en-US" dirty="0">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717158757"/>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707887088"/>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tr-TR" altLang="zh-TW"/>
              <a:t>Click to edit Master title style</a:t>
            </a:r>
            <a:endParaRPr lang="en-US"/>
          </a:p>
        </p:txBody>
      </p:sp>
      <p:sp>
        <p:nvSpPr>
          <p:cNvPr id="3" name="Content Placeholder 2"/>
          <p:cNvSpPr>
            <a:spLocks noGrp="1"/>
          </p:cNvSpPr>
          <p:nvPr>
            <p:ph idx="1"/>
          </p:nvPr>
        </p:nvSpPr>
        <p:spPr>
          <a:xfrm>
            <a:off x="3575050" y="273127"/>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tr-TR"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4262975933"/>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r>
              <a:rPr lang="tr-TR" altLang="zh-TW"/>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tr-TR"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2536298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2799048"/>
      </p:ext>
    </p:extLst>
  </p:cSld>
  <p:clrMapOvr>
    <a:masterClrMapping/>
  </p:clrMapOvr>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00831019"/>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15"/>
            <a:ext cx="2057400" cy="5851525"/>
          </a:xfrm>
        </p:spPr>
        <p:txBody>
          <a:bodyPr vert="eaVert"/>
          <a:lstStyle/>
          <a:p>
            <a:r>
              <a:rPr lang="tr-TR" altLang="zh-TW"/>
              <a:t>Click to edit Master title style</a:t>
            </a:r>
            <a:endParaRPr lang="en-US"/>
          </a:p>
        </p:txBody>
      </p:sp>
      <p:sp>
        <p:nvSpPr>
          <p:cNvPr id="3" name="Vertical Text Placeholder 2"/>
          <p:cNvSpPr>
            <a:spLocks noGrp="1"/>
          </p:cNvSpPr>
          <p:nvPr>
            <p:ph type="body" orient="vert" idx="1"/>
          </p:nvPr>
        </p:nvSpPr>
        <p:spPr>
          <a:xfrm>
            <a:off x="457200" y="274715"/>
            <a:ext cx="6019800" cy="5851525"/>
          </a:xfrm>
        </p:spPr>
        <p:txBody>
          <a:bodyPr vert="eaVert"/>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4881386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927032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809850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1487723"/>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lgn="ct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85159992"/>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669925" indent="-325438">
              <a:buFont typeface="Wingdings" charset="2"/>
              <a:buChar char="q"/>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cxnSp>
        <p:nvCxnSpPr>
          <p:cNvPr id="6" name="Straight Connector 5"/>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7884214"/>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90275371"/>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cxnSp>
        <p:nvCxnSpPr>
          <p:cNvPr id="7" name="Straight Connector 6"/>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994154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13969514"/>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429205284"/>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70808844"/>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412475374"/>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138178713"/>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178834339"/>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06403914"/>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black&amp;w.png"/>
          <p:cNvPicPr>
            <a:picLocks noChangeAspect="1"/>
          </p:cNvPicPr>
          <p:nvPr userDrawn="1"/>
        </p:nvPicPr>
        <p:blipFill>
          <a:blip r:embed="rId2">
            <a:extLst>
              <a:ext uri="{28A0092B-C50C-407E-A947-70E740481C1C}">
                <a14:useLocalDpi xmlns:a14="http://schemas.microsoft.com/office/drawing/2010/main"/>
              </a:ext>
            </a:extLst>
          </a:blip>
          <a:srcRect t="-30672"/>
          <a:stretch>
            <a:fillRect/>
          </a:stretch>
        </p:blipFill>
        <p:spPr>
          <a:xfrm>
            <a:off x="-1" y="0"/>
            <a:ext cx="9144001" cy="6858000"/>
          </a:xfrm>
          <a:prstGeom prst="rect">
            <a:avLst/>
          </a:prstGeom>
          <a:solidFill>
            <a:schemeClr val="bg1"/>
          </a:solidFill>
        </p:spPr>
      </p:pic>
      <p:sp>
        <p:nvSpPr>
          <p:cNvPr id="2" name="Title 1"/>
          <p:cNvSpPr>
            <a:spLocks noGrp="1"/>
          </p:cNvSpPr>
          <p:nvPr>
            <p:ph type="ctrTitle"/>
          </p:nvPr>
        </p:nvSpPr>
        <p:spPr>
          <a:xfrm>
            <a:off x="386494" y="469200"/>
            <a:ext cx="7772400" cy="1308232"/>
          </a:xfrm>
          <a:prstGeom prst="rect">
            <a:avLst/>
          </a:prstGeom>
        </p:spPr>
        <p:txBody>
          <a:bodyPr anchor="t"/>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386494" y="1941516"/>
            <a:ext cx="5009103" cy="1752600"/>
          </a:xfrm>
          <a:prstGeom prst="rect">
            <a:avLst/>
          </a:prstGeom>
        </p:spPr>
        <p:txBody>
          <a:bodyPr/>
          <a:lstStyle>
            <a:lvl1pPr marL="0" indent="0" algn="l">
              <a:buNone/>
              <a:defRPr sz="2800">
                <a:solidFill>
                  <a:schemeClr val="accent1"/>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Rectangle 7"/>
          <p:cNvSpPr/>
          <p:nvPr userDrawn="1"/>
        </p:nvSpPr>
        <p:spPr>
          <a:xfrm>
            <a:off x="-1" y="5967630"/>
            <a:ext cx="9144001" cy="890370"/>
          </a:xfrm>
          <a:prstGeom prst="rect">
            <a:avLst/>
          </a:prstGeom>
          <a:solidFill>
            <a:srgbClr val="FFFFFF">
              <a:alpha val="6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pic>
        <p:nvPicPr>
          <p:cNvPr id="9" name="Picture 8" descr="ecelogorb.psd"/>
          <p:cNvPicPr>
            <a:picLocks noChangeAspect="1"/>
          </p:cNvPicPr>
          <p:nvPr userDrawn="1"/>
        </p:nvPicPr>
        <p:blipFill>
          <a:blip r:embed="rId3">
            <a:lum bright="-8000"/>
          </a:blip>
          <a:stretch>
            <a:fillRect/>
          </a:stretch>
        </p:blipFill>
        <p:spPr>
          <a:xfrm>
            <a:off x="252528" y="6080245"/>
            <a:ext cx="3275179" cy="655036"/>
          </a:xfrm>
          <a:prstGeom prst="rect">
            <a:avLst/>
          </a:prstGeom>
          <a:effectLst/>
        </p:spPr>
      </p:pic>
      <p:pic>
        <p:nvPicPr>
          <p:cNvPr id="10" name="Picture 9" descr="CMU_logo_horiz_black.eps"/>
          <p:cNvPicPr>
            <a:picLocks noChangeAspect="1"/>
          </p:cNvPicPr>
          <p:nvPr userDrawn="1"/>
        </p:nvPicPr>
        <p:blipFill>
          <a:blip r:embed="rId4"/>
          <a:stretch>
            <a:fillRect/>
          </a:stretch>
        </p:blipFill>
        <p:spPr>
          <a:xfrm>
            <a:off x="5108519" y="6259200"/>
            <a:ext cx="3895838" cy="354413"/>
          </a:xfrm>
          <a:prstGeom prst="rect">
            <a:avLst/>
          </a:prstGeom>
          <a:effectLst/>
        </p:spPr>
      </p:pic>
    </p:spTree>
    <p:extLst>
      <p:ext uri="{BB962C8B-B14F-4D97-AF65-F5344CB8AC3E}">
        <p14:creationId xmlns:p14="http://schemas.microsoft.com/office/powerpoint/2010/main" val="14128590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4327"/>
          </a:xfrm>
          <a:prstGeom prst="rect">
            <a:avLst/>
          </a:prstGeom>
        </p:spPr>
        <p:txBody>
          <a:bodyPr/>
          <a:lstStyle>
            <a:lvl1pPr>
              <a:defRPr>
                <a:latin typeface="Arial"/>
              </a:defRPr>
            </a:lvl1pPr>
          </a:lstStyle>
          <a:p>
            <a:r>
              <a:rPr lang="en-US" dirty="0"/>
              <a:t>Click to edit Master title style</a:t>
            </a:r>
          </a:p>
        </p:txBody>
      </p:sp>
      <p:sp>
        <p:nvSpPr>
          <p:cNvPr id="3" name="Content Placeholder 2"/>
          <p:cNvSpPr>
            <a:spLocks noGrp="1"/>
          </p:cNvSpPr>
          <p:nvPr>
            <p:ph idx="1"/>
          </p:nvPr>
        </p:nvSpPr>
        <p:spPr>
          <a:xfrm>
            <a:off x="457200" y="1079500"/>
            <a:ext cx="8229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9994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800">
                <a:solidFill>
                  <a:schemeClr val="accent2"/>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647485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457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7200" y="274638"/>
            <a:ext cx="8229600" cy="532719"/>
          </a:xfrm>
          <a:prstGeom prst="rect">
            <a:avLst/>
          </a:prstGeom>
        </p:spPr>
        <p:txBody>
          <a:bodyPr/>
          <a:lstStyle>
            <a:lvl1pPr>
              <a:defRPr>
                <a:latin typeface="Arial"/>
              </a:defRPr>
            </a:lvl1pPr>
          </a:lstStyle>
          <a:p>
            <a:r>
              <a:rPr lang="en-US" dirty="0"/>
              <a:t>Click to edit Master title style</a:t>
            </a:r>
          </a:p>
        </p:txBody>
      </p:sp>
      <p:sp>
        <p:nvSpPr>
          <p:cNvPr id="10" name="Content Placeholder 2"/>
          <p:cNvSpPr>
            <a:spLocks noGrp="1"/>
          </p:cNvSpPr>
          <p:nvPr>
            <p:ph idx="14"/>
          </p:nvPr>
        </p:nvSpPr>
        <p:spPr>
          <a:xfrm>
            <a:off x="4648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305421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Text Placeholder 2"/>
          <p:cNvSpPr>
            <a:spLocks noGrp="1"/>
          </p:cNvSpPr>
          <p:nvPr>
            <p:ph type="body" idx="1"/>
          </p:nvPr>
        </p:nvSpPr>
        <p:spPr>
          <a:xfrm>
            <a:off x="457200" y="1170214"/>
            <a:ext cx="4040188"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5" y="1170214"/>
            <a:ext cx="4041775"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Picture Placeholder 10"/>
          <p:cNvSpPr>
            <a:spLocks noGrp="1"/>
          </p:cNvSpPr>
          <p:nvPr>
            <p:ph type="pic" sz="quarter" idx="13"/>
          </p:nvPr>
        </p:nvSpPr>
        <p:spPr>
          <a:xfrm>
            <a:off x="457200"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
        <p:nvSpPr>
          <p:cNvPr id="12" name="Picture Placeholder 10"/>
          <p:cNvSpPr>
            <a:spLocks noGrp="1"/>
          </p:cNvSpPr>
          <p:nvPr>
            <p:ph type="pic" sz="quarter" idx="14"/>
          </p:nvPr>
        </p:nvSpPr>
        <p:spPr>
          <a:xfrm>
            <a:off x="4649788"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Tree>
    <p:extLst>
      <p:ext uri="{BB962C8B-B14F-4D97-AF65-F5344CB8AC3E}">
        <p14:creationId xmlns:p14="http://schemas.microsoft.com/office/powerpoint/2010/main" val="12843829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7568135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2565879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a:defRPr>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7007290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
        <p:nvSpPr>
          <p:cNvPr id="6" name="Text Placeholder 2"/>
          <p:cNvSpPr>
            <a:spLocks noGrp="1"/>
          </p:cNvSpPr>
          <p:nvPr>
            <p:ph idx="1" hasCustomPrompt="1"/>
          </p:nvPr>
        </p:nvSpPr>
        <p:spPr>
          <a:xfrm>
            <a:off x="457200" y="1161143"/>
            <a:ext cx="8229600" cy="4525963"/>
          </a:xfrm>
          <a:prstGeom prst="rect">
            <a:avLst/>
          </a:prstGeom>
        </p:spPr>
        <p:txBody>
          <a:bodyPr vert="horz" lIns="91440" tIns="45720" rIns="91440" bIns="45720" rtlCol="0">
            <a:normAutofit/>
          </a:bodyPr>
          <a:lstStyle>
            <a:lvl1pPr marL="342900" marR="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latin typeface="Arial"/>
              </a:defRPr>
            </a:lvl1pPr>
            <a:lvl2pPr>
              <a:defRPr>
                <a:latin typeface="Arial"/>
              </a:defRPr>
            </a:lvl2pPr>
            <a:lvl3pPr>
              <a:defRPr>
                <a:latin typeface="Arial"/>
              </a:defRPr>
            </a:lvl3pPr>
          </a:lstStyle>
          <a:p>
            <a:pPr marL="342900" marR="0" lvl="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pPr>
            <a:r>
              <a:rPr kumimoji="0" lang="en-US" sz="2800" b="0" i="0" u="none" strike="noStrike" kern="1200" cap="none" spc="0" normalizeH="0" baseline="0" noProof="0" dirty="0">
                <a:ln>
                  <a:noFill/>
                </a:ln>
                <a:solidFill>
                  <a:srgbClr val="585858"/>
                </a:solidFill>
                <a:effectLst/>
                <a:uLnTx/>
                <a:uFillTx/>
                <a:latin typeface="Arial"/>
                <a:ea typeface="+mn-ea"/>
                <a:cs typeface="+mn-cs"/>
              </a:rPr>
              <a:t>Click to edit Master text styles</a:t>
            </a:r>
          </a:p>
          <a:p>
            <a:pPr marL="742950" marR="0" lvl="1" indent="-28575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400" b="0" i="0" u="none" strike="noStrike" kern="1200" cap="none" spc="0" normalizeH="0" baseline="0" noProof="0" dirty="0">
                <a:ln>
                  <a:noFill/>
                </a:ln>
                <a:solidFill>
                  <a:srgbClr val="A1A1A1"/>
                </a:solidFill>
                <a:effectLst/>
                <a:uLnTx/>
                <a:uFillTx/>
                <a:latin typeface="Arial"/>
                <a:ea typeface="+mn-ea"/>
                <a:cs typeface="+mn-cs"/>
              </a:rPr>
              <a:t>Second level</a:t>
            </a:r>
          </a:p>
          <a:p>
            <a:pPr marL="1143000" marR="0" lvl="2" indent="-22860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Third level</a:t>
            </a:r>
          </a:p>
        </p:txBody>
      </p:sp>
    </p:spTree>
    <p:extLst>
      <p:ext uri="{BB962C8B-B14F-4D97-AF65-F5344CB8AC3E}">
        <p14:creationId xmlns:p14="http://schemas.microsoft.com/office/powerpoint/2010/main" val="6348755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400">
                <a:solidFill>
                  <a:schemeClr val="accent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34334518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37557"/>
            <a:ext cx="5486400" cy="4114800"/>
          </a:xfrm>
          <a:prstGeom prst="rect">
            <a:avLst/>
          </a:prstGeo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52357"/>
            <a:ext cx="5486400" cy="804862"/>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17330820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defRPr>
            </a:lvl1pPr>
          </a:lstStyle>
          <a:p>
            <a:r>
              <a:rPr lang="en-US" dirty="0"/>
              <a:t>Click to edit Master title style</a:t>
            </a:r>
          </a:p>
        </p:txBody>
      </p:sp>
      <p:sp>
        <p:nvSpPr>
          <p:cNvPr id="7" name="Picture Placeholder 2"/>
          <p:cNvSpPr>
            <a:spLocks noGrp="1"/>
          </p:cNvSpPr>
          <p:nvPr>
            <p:ph type="pic" idx="1"/>
          </p:nvPr>
        </p:nvSpPr>
        <p:spPr>
          <a:xfrm>
            <a:off x="3316288" y="1070426"/>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ext Placeholder 3"/>
          <p:cNvSpPr>
            <a:spLocks noGrp="1"/>
          </p:cNvSpPr>
          <p:nvPr>
            <p:ph type="body" sz="half" idx="2"/>
          </p:nvPr>
        </p:nvSpPr>
        <p:spPr>
          <a:xfrm>
            <a:off x="3316288" y="5185226"/>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0"/>
          </p:nvPr>
        </p:nvSpPr>
        <p:spPr>
          <a:xfrm>
            <a:off x="457201" y="1070426"/>
            <a:ext cx="2859088" cy="491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086408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7" name="Rectangle 6"/>
          <p:cNvSpPr/>
          <p:nvPr userDrawn="1"/>
        </p:nvSpPr>
        <p:spPr>
          <a:xfrm>
            <a:off x="3184071" y="145143"/>
            <a:ext cx="5959929" cy="7710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3558354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28330788"/>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8626753"/>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2073927"/>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813583"/>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2685609"/>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252787"/>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1690549"/>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0113194"/>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0437132"/>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259447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7013786"/>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1700649"/>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6690191"/>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5754154"/>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7945867"/>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637371"/>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6877408"/>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9029212"/>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8838355"/>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525669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30625"/>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1494368"/>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8396810"/>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7678932"/>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1486633"/>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42156"/>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39204901"/>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1634217"/>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4237537"/>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724782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1.pn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10.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1.pn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1.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1.png"/><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2.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image" Target="../media/image1.png"/><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3.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3.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14.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image" Target="../media/image1.png"/><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5.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5.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theme" Target="../theme/theme16.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image" Target="../media/image1.png"/><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heme" Target="../theme/theme17.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7.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theme" Target="../theme/theme18.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8.xml"/><Relationship Id="rId13" Type="http://schemas.openxmlformats.org/officeDocument/2006/relationships/theme" Target="../theme/theme19.xml"/><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slideLayout" Target="../slideLayouts/slideLayout202.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0.xml"/><Relationship Id="rId3" Type="http://schemas.openxmlformats.org/officeDocument/2006/relationships/slideLayout" Target="../slideLayouts/slideLayout205.xml"/><Relationship Id="rId7" Type="http://schemas.openxmlformats.org/officeDocument/2006/relationships/slideLayout" Target="../slideLayouts/slideLayout209.xml"/><Relationship Id="rId12" Type="http://schemas.openxmlformats.org/officeDocument/2006/relationships/theme" Target="../theme/theme20.xml"/><Relationship Id="rId2" Type="http://schemas.openxmlformats.org/officeDocument/2006/relationships/slideLayout" Target="../slideLayouts/slideLayout204.xml"/><Relationship Id="rId1" Type="http://schemas.openxmlformats.org/officeDocument/2006/relationships/slideLayout" Target="../slideLayouts/slideLayout203.xml"/><Relationship Id="rId6" Type="http://schemas.openxmlformats.org/officeDocument/2006/relationships/slideLayout" Target="../slideLayouts/slideLayout208.xml"/><Relationship Id="rId11" Type="http://schemas.openxmlformats.org/officeDocument/2006/relationships/slideLayout" Target="../slideLayouts/slideLayout213.xml"/><Relationship Id="rId5" Type="http://schemas.openxmlformats.org/officeDocument/2006/relationships/slideLayout" Target="../slideLayouts/slideLayout207.xml"/><Relationship Id="rId10" Type="http://schemas.openxmlformats.org/officeDocument/2006/relationships/slideLayout" Target="../slideLayouts/slideLayout212.xml"/><Relationship Id="rId4" Type="http://schemas.openxmlformats.org/officeDocument/2006/relationships/slideLayout" Target="../slideLayouts/slideLayout206.xml"/><Relationship Id="rId9" Type="http://schemas.openxmlformats.org/officeDocument/2006/relationships/slideLayout" Target="../slideLayouts/slideLayout21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1.xml"/><Relationship Id="rId13" Type="http://schemas.openxmlformats.org/officeDocument/2006/relationships/image" Target="../media/image1.png"/><Relationship Id="rId3" Type="http://schemas.openxmlformats.org/officeDocument/2006/relationships/slideLayout" Target="../slideLayouts/slideLayout216.xml"/><Relationship Id="rId7" Type="http://schemas.openxmlformats.org/officeDocument/2006/relationships/slideLayout" Target="../slideLayouts/slideLayout220.xml"/><Relationship Id="rId12" Type="http://schemas.openxmlformats.org/officeDocument/2006/relationships/theme" Target="../theme/theme21.xml"/><Relationship Id="rId2" Type="http://schemas.openxmlformats.org/officeDocument/2006/relationships/slideLayout" Target="../slideLayouts/slideLayout215.xml"/><Relationship Id="rId1" Type="http://schemas.openxmlformats.org/officeDocument/2006/relationships/slideLayout" Target="../slideLayouts/slideLayout214.xml"/><Relationship Id="rId6" Type="http://schemas.openxmlformats.org/officeDocument/2006/relationships/slideLayout" Target="../slideLayouts/slideLayout219.xml"/><Relationship Id="rId11" Type="http://schemas.openxmlformats.org/officeDocument/2006/relationships/slideLayout" Target="../slideLayouts/slideLayout224.xml"/><Relationship Id="rId5" Type="http://schemas.openxmlformats.org/officeDocument/2006/relationships/slideLayout" Target="../slideLayouts/slideLayout218.xml"/><Relationship Id="rId10" Type="http://schemas.openxmlformats.org/officeDocument/2006/relationships/slideLayout" Target="../slideLayouts/slideLayout223.xml"/><Relationship Id="rId4" Type="http://schemas.openxmlformats.org/officeDocument/2006/relationships/slideLayout" Target="../slideLayouts/slideLayout217.xml"/><Relationship Id="rId9" Type="http://schemas.openxmlformats.org/officeDocument/2006/relationships/slideLayout" Target="../slideLayouts/slideLayout22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2.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theme" Target="../theme/theme22.xml"/><Relationship Id="rId2" Type="http://schemas.openxmlformats.org/officeDocument/2006/relationships/slideLayout" Target="../slideLayouts/slideLayout226.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43.xml"/><Relationship Id="rId13" Type="http://schemas.openxmlformats.org/officeDocument/2006/relationships/theme" Target="../theme/theme23.xml"/><Relationship Id="rId3" Type="http://schemas.openxmlformats.org/officeDocument/2006/relationships/slideLayout" Target="../slideLayouts/slideLayout238.xml"/><Relationship Id="rId7" Type="http://schemas.openxmlformats.org/officeDocument/2006/relationships/slideLayout" Target="../slideLayouts/slideLayout242.xml"/><Relationship Id="rId12" Type="http://schemas.openxmlformats.org/officeDocument/2006/relationships/slideLayout" Target="../slideLayouts/slideLayout247.xml"/><Relationship Id="rId2" Type="http://schemas.openxmlformats.org/officeDocument/2006/relationships/slideLayout" Target="../slideLayouts/slideLayout237.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11" Type="http://schemas.openxmlformats.org/officeDocument/2006/relationships/slideLayout" Target="../slideLayouts/slideLayout246.xml"/><Relationship Id="rId5" Type="http://schemas.openxmlformats.org/officeDocument/2006/relationships/slideLayout" Target="../slideLayouts/slideLayout240.xml"/><Relationship Id="rId10" Type="http://schemas.openxmlformats.org/officeDocument/2006/relationships/slideLayout" Target="../slideLayouts/slideLayout245.xml"/><Relationship Id="rId4" Type="http://schemas.openxmlformats.org/officeDocument/2006/relationships/slideLayout" Target="../slideLayouts/slideLayout239.xml"/><Relationship Id="rId9" Type="http://schemas.openxmlformats.org/officeDocument/2006/relationships/slideLayout" Target="../slideLayouts/slideLayout244.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55.xml"/><Relationship Id="rId13" Type="http://schemas.openxmlformats.org/officeDocument/2006/relationships/theme" Target="../theme/theme24.xml"/><Relationship Id="rId3" Type="http://schemas.openxmlformats.org/officeDocument/2006/relationships/slideLayout" Target="../slideLayouts/slideLayout250.xml"/><Relationship Id="rId7" Type="http://schemas.openxmlformats.org/officeDocument/2006/relationships/slideLayout" Target="../slideLayouts/slideLayout254.xml"/><Relationship Id="rId12" Type="http://schemas.openxmlformats.org/officeDocument/2006/relationships/slideLayout" Target="../slideLayouts/slideLayout259.xml"/><Relationship Id="rId2" Type="http://schemas.openxmlformats.org/officeDocument/2006/relationships/slideLayout" Target="../slideLayouts/slideLayout249.xml"/><Relationship Id="rId1" Type="http://schemas.openxmlformats.org/officeDocument/2006/relationships/slideLayout" Target="../slideLayouts/slideLayout248.xml"/><Relationship Id="rId6" Type="http://schemas.openxmlformats.org/officeDocument/2006/relationships/slideLayout" Target="../slideLayouts/slideLayout253.xml"/><Relationship Id="rId11" Type="http://schemas.openxmlformats.org/officeDocument/2006/relationships/slideLayout" Target="../slideLayouts/slideLayout258.xml"/><Relationship Id="rId5" Type="http://schemas.openxmlformats.org/officeDocument/2006/relationships/slideLayout" Target="../slideLayouts/slideLayout252.xml"/><Relationship Id="rId10" Type="http://schemas.openxmlformats.org/officeDocument/2006/relationships/slideLayout" Target="../slideLayouts/slideLayout257.xml"/><Relationship Id="rId4" Type="http://schemas.openxmlformats.org/officeDocument/2006/relationships/slideLayout" Target="../slideLayouts/slideLayout251.xml"/><Relationship Id="rId9" Type="http://schemas.openxmlformats.org/officeDocument/2006/relationships/slideLayout" Target="../slideLayouts/slideLayout256.xml"/><Relationship Id="rId14" Type="http://schemas.openxmlformats.org/officeDocument/2006/relationships/image" Target="../media/image1.png"/></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3" Type="http://schemas.openxmlformats.org/officeDocument/2006/relationships/slideLayout" Target="../slideLayouts/slideLayout262.xml"/><Relationship Id="rId7" Type="http://schemas.openxmlformats.org/officeDocument/2006/relationships/slideLayout" Target="../slideLayouts/slideLayout266.xml"/><Relationship Id="rId2" Type="http://schemas.openxmlformats.org/officeDocument/2006/relationships/slideLayout" Target="../slideLayouts/slideLayout261.xml"/><Relationship Id="rId1" Type="http://schemas.openxmlformats.org/officeDocument/2006/relationships/slideLayout" Target="../slideLayouts/slideLayout260.xml"/><Relationship Id="rId6" Type="http://schemas.openxmlformats.org/officeDocument/2006/relationships/slideLayout" Target="../slideLayouts/slideLayout265.xml"/><Relationship Id="rId5" Type="http://schemas.openxmlformats.org/officeDocument/2006/relationships/slideLayout" Target="../slideLayouts/slideLayout264.xml"/><Relationship Id="rId4" Type="http://schemas.openxmlformats.org/officeDocument/2006/relationships/slideLayout" Target="../slideLayouts/slideLayout26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74.xml"/><Relationship Id="rId13" Type="http://schemas.openxmlformats.org/officeDocument/2006/relationships/image" Target="../media/image1.png"/><Relationship Id="rId3" Type="http://schemas.openxmlformats.org/officeDocument/2006/relationships/slideLayout" Target="../slideLayouts/slideLayout269.xml"/><Relationship Id="rId7" Type="http://schemas.openxmlformats.org/officeDocument/2006/relationships/slideLayout" Target="../slideLayouts/slideLayout273.xml"/><Relationship Id="rId12" Type="http://schemas.openxmlformats.org/officeDocument/2006/relationships/theme" Target="../theme/theme26.xml"/><Relationship Id="rId2" Type="http://schemas.openxmlformats.org/officeDocument/2006/relationships/slideLayout" Target="../slideLayouts/slideLayout268.xml"/><Relationship Id="rId1" Type="http://schemas.openxmlformats.org/officeDocument/2006/relationships/slideLayout" Target="../slideLayouts/slideLayout267.xml"/><Relationship Id="rId6" Type="http://schemas.openxmlformats.org/officeDocument/2006/relationships/slideLayout" Target="../slideLayouts/slideLayout272.xml"/><Relationship Id="rId11" Type="http://schemas.openxmlformats.org/officeDocument/2006/relationships/slideLayout" Target="../slideLayouts/slideLayout277.xml"/><Relationship Id="rId5" Type="http://schemas.openxmlformats.org/officeDocument/2006/relationships/slideLayout" Target="../slideLayouts/slideLayout271.xml"/><Relationship Id="rId10" Type="http://schemas.openxmlformats.org/officeDocument/2006/relationships/slideLayout" Target="../slideLayouts/slideLayout276.xml"/><Relationship Id="rId4" Type="http://schemas.openxmlformats.org/officeDocument/2006/relationships/slideLayout" Target="../slideLayouts/slideLayout270.xml"/><Relationship Id="rId9" Type="http://schemas.openxmlformats.org/officeDocument/2006/relationships/slideLayout" Target="../slideLayouts/slideLayout275.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85.xml"/><Relationship Id="rId13" Type="http://schemas.openxmlformats.org/officeDocument/2006/relationships/image" Target="../media/image1.png"/><Relationship Id="rId3" Type="http://schemas.openxmlformats.org/officeDocument/2006/relationships/slideLayout" Target="../slideLayouts/slideLayout280.xml"/><Relationship Id="rId7" Type="http://schemas.openxmlformats.org/officeDocument/2006/relationships/slideLayout" Target="../slideLayouts/slideLayout284.xml"/><Relationship Id="rId12" Type="http://schemas.openxmlformats.org/officeDocument/2006/relationships/theme" Target="../theme/theme27.xml"/><Relationship Id="rId2" Type="http://schemas.openxmlformats.org/officeDocument/2006/relationships/slideLayout" Target="../slideLayouts/slideLayout279.xml"/><Relationship Id="rId1" Type="http://schemas.openxmlformats.org/officeDocument/2006/relationships/slideLayout" Target="../slideLayouts/slideLayout278.xml"/><Relationship Id="rId6" Type="http://schemas.openxmlformats.org/officeDocument/2006/relationships/slideLayout" Target="../slideLayouts/slideLayout283.xml"/><Relationship Id="rId11" Type="http://schemas.openxmlformats.org/officeDocument/2006/relationships/slideLayout" Target="../slideLayouts/slideLayout288.xml"/><Relationship Id="rId5" Type="http://schemas.openxmlformats.org/officeDocument/2006/relationships/slideLayout" Target="../slideLayouts/slideLayout282.xml"/><Relationship Id="rId10" Type="http://schemas.openxmlformats.org/officeDocument/2006/relationships/slideLayout" Target="../slideLayouts/slideLayout287.xml"/><Relationship Id="rId4" Type="http://schemas.openxmlformats.org/officeDocument/2006/relationships/slideLayout" Target="../slideLayouts/slideLayout281.xml"/><Relationship Id="rId9" Type="http://schemas.openxmlformats.org/officeDocument/2006/relationships/slideLayout" Target="../slideLayouts/slideLayout286.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96.xml"/><Relationship Id="rId13" Type="http://schemas.openxmlformats.org/officeDocument/2006/relationships/image" Target="../media/image1.png"/><Relationship Id="rId3" Type="http://schemas.openxmlformats.org/officeDocument/2006/relationships/slideLayout" Target="../slideLayouts/slideLayout291.xml"/><Relationship Id="rId7" Type="http://schemas.openxmlformats.org/officeDocument/2006/relationships/slideLayout" Target="../slideLayouts/slideLayout295.xml"/><Relationship Id="rId12" Type="http://schemas.openxmlformats.org/officeDocument/2006/relationships/theme" Target="../theme/theme28.xml"/><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0" Type="http://schemas.openxmlformats.org/officeDocument/2006/relationships/slideLayout" Target="../slideLayouts/slideLayout298.xml"/><Relationship Id="rId4" Type="http://schemas.openxmlformats.org/officeDocument/2006/relationships/slideLayout" Target="../slideLayouts/slideLayout292.xml"/><Relationship Id="rId9" Type="http://schemas.openxmlformats.org/officeDocument/2006/relationships/slideLayout" Target="../slideLayouts/slideLayout297.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07.xml"/><Relationship Id="rId13" Type="http://schemas.openxmlformats.org/officeDocument/2006/relationships/theme" Target="../theme/theme29.xml"/><Relationship Id="rId3" Type="http://schemas.openxmlformats.org/officeDocument/2006/relationships/slideLayout" Target="../slideLayouts/slideLayout302.xml"/><Relationship Id="rId7" Type="http://schemas.openxmlformats.org/officeDocument/2006/relationships/slideLayout" Target="../slideLayouts/slideLayout306.xml"/><Relationship Id="rId12" Type="http://schemas.openxmlformats.org/officeDocument/2006/relationships/slideLayout" Target="../slideLayouts/slideLayout311.xml"/><Relationship Id="rId2" Type="http://schemas.openxmlformats.org/officeDocument/2006/relationships/slideLayout" Target="../slideLayouts/slideLayout301.xml"/><Relationship Id="rId1" Type="http://schemas.openxmlformats.org/officeDocument/2006/relationships/slideLayout" Target="../slideLayouts/slideLayout300.xml"/><Relationship Id="rId6" Type="http://schemas.openxmlformats.org/officeDocument/2006/relationships/slideLayout" Target="../slideLayouts/slideLayout305.xml"/><Relationship Id="rId11" Type="http://schemas.openxmlformats.org/officeDocument/2006/relationships/slideLayout" Target="../slideLayouts/slideLayout310.xml"/><Relationship Id="rId5" Type="http://schemas.openxmlformats.org/officeDocument/2006/relationships/slideLayout" Target="../slideLayouts/slideLayout304.xml"/><Relationship Id="rId10" Type="http://schemas.openxmlformats.org/officeDocument/2006/relationships/slideLayout" Target="../slideLayouts/slideLayout309.xml"/><Relationship Id="rId4" Type="http://schemas.openxmlformats.org/officeDocument/2006/relationships/slideLayout" Target="../slideLayouts/slideLayout303.xml"/><Relationship Id="rId9" Type="http://schemas.openxmlformats.org/officeDocument/2006/relationships/slideLayout" Target="../slideLayouts/slideLayout30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19.xml"/><Relationship Id="rId13" Type="http://schemas.openxmlformats.org/officeDocument/2006/relationships/image" Target="../media/image1.png"/><Relationship Id="rId3" Type="http://schemas.openxmlformats.org/officeDocument/2006/relationships/slideLayout" Target="../slideLayouts/slideLayout314.xml"/><Relationship Id="rId7" Type="http://schemas.openxmlformats.org/officeDocument/2006/relationships/slideLayout" Target="../slideLayouts/slideLayout318.xml"/><Relationship Id="rId12" Type="http://schemas.openxmlformats.org/officeDocument/2006/relationships/theme" Target="../theme/theme30.xml"/><Relationship Id="rId2" Type="http://schemas.openxmlformats.org/officeDocument/2006/relationships/slideLayout" Target="../slideLayouts/slideLayout313.xml"/><Relationship Id="rId1" Type="http://schemas.openxmlformats.org/officeDocument/2006/relationships/slideLayout" Target="../slideLayouts/slideLayout312.xml"/><Relationship Id="rId6" Type="http://schemas.openxmlformats.org/officeDocument/2006/relationships/slideLayout" Target="../slideLayouts/slideLayout317.xml"/><Relationship Id="rId11" Type="http://schemas.openxmlformats.org/officeDocument/2006/relationships/slideLayout" Target="../slideLayouts/slideLayout322.xml"/><Relationship Id="rId5" Type="http://schemas.openxmlformats.org/officeDocument/2006/relationships/slideLayout" Target="../slideLayouts/slideLayout316.xml"/><Relationship Id="rId10" Type="http://schemas.openxmlformats.org/officeDocument/2006/relationships/slideLayout" Target="../slideLayouts/slideLayout321.xml"/><Relationship Id="rId4" Type="http://schemas.openxmlformats.org/officeDocument/2006/relationships/slideLayout" Target="../slideLayouts/slideLayout315.xml"/><Relationship Id="rId9" Type="http://schemas.openxmlformats.org/officeDocument/2006/relationships/slideLayout" Target="../slideLayouts/slideLayout320.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0.xml"/><Relationship Id="rId3" Type="http://schemas.openxmlformats.org/officeDocument/2006/relationships/slideLayout" Target="../slideLayouts/slideLayout325.xml"/><Relationship Id="rId7" Type="http://schemas.openxmlformats.org/officeDocument/2006/relationships/slideLayout" Target="../slideLayouts/slideLayout329.xml"/><Relationship Id="rId12" Type="http://schemas.openxmlformats.org/officeDocument/2006/relationships/theme" Target="../theme/theme31.xml"/><Relationship Id="rId2" Type="http://schemas.openxmlformats.org/officeDocument/2006/relationships/slideLayout" Target="../slideLayouts/slideLayout324.xml"/><Relationship Id="rId1" Type="http://schemas.openxmlformats.org/officeDocument/2006/relationships/slideLayout" Target="../slideLayouts/slideLayout323.xml"/><Relationship Id="rId6" Type="http://schemas.openxmlformats.org/officeDocument/2006/relationships/slideLayout" Target="../slideLayouts/slideLayout328.xml"/><Relationship Id="rId11" Type="http://schemas.openxmlformats.org/officeDocument/2006/relationships/slideLayout" Target="../slideLayouts/slideLayout333.xml"/><Relationship Id="rId5" Type="http://schemas.openxmlformats.org/officeDocument/2006/relationships/slideLayout" Target="../slideLayouts/slideLayout327.xml"/><Relationship Id="rId10" Type="http://schemas.openxmlformats.org/officeDocument/2006/relationships/slideLayout" Target="../slideLayouts/slideLayout332.xml"/><Relationship Id="rId4" Type="http://schemas.openxmlformats.org/officeDocument/2006/relationships/slideLayout" Target="../slideLayouts/slideLayout326.xml"/><Relationship Id="rId9" Type="http://schemas.openxmlformats.org/officeDocument/2006/relationships/slideLayout" Target="../slideLayouts/slideLayout331.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1.xml"/><Relationship Id="rId13" Type="http://schemas.openxmlformats.org/officeDocument/2006/relationships/image" Target="../media/image1.png"/><Relationship Id="rId3" Type="http://schemas.openxmlformats.org/officeDocument/2006/relationships/slideLayout" Target="../slideLayouts/slideLayout336.xml"/><Relationship Id="rId7" Type="http://schemas.openxmlformats.org/officeDocument/2006/relationships/slideLayout" Target="../slideLayouts/slideLayout340.xml"/><Relationship Id="rId12" Type="http://schemas.openxmlformats.org/officeDocument/2006/relationships/theme" Target="../theme/theme32.xml"/><Relationship Id="rId2" Type="http://schemas.openxmlformats.org/officeDocument/2006/relationships/slideLayout" Target="../slideLayouts/slideLayout335.xml"/><Relationship Id="rId1" Type="http://schemas.openxmlformats.org/officeDocument/2006/relationships/slideLayout" Target="../slideLayouts/slideLayout334.xml"/><Relationship Id="rId6" Type="http://schemas.openxmlformats.org/officeDocument/2006/relationships/slideLayout" Target="../slideLayouts/slideLayout339.xml"/><Relationship Id="rId11" Type="http://schemas.openxmlformats.org/officeDocument/2006/relationships/slideLayout" Target="../slideLayouts/slideLayout344.xml"/><Relationship Id="rId5" Type="http://schemas.openxmlformats.org/officeDocument/2006/relationships/slideLayout" Target="../slideLayouts/slideLayout338.xml"/><Relationship Id="rId10" Type="http://schemas.openxmlformats.org/officeDocument/2006/relationships/slideLayout" Target="../slideLayouts/slideLayout343.xml"/><Relationship Id="rId4" Type="http://schemas.openxmlformats.org/officeDocument/2006/relationships/slideLayout" Target="../slideLayouts/slideLayout337.xml"/><Relationship Id="rId9" Type="http://schemas.openxmlformats.org/officeDocument/2006/relationships/slideLayout" Target="../slideLayouts/slideLayout342.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52.xml"/><Relationship Id="rId13" Type="http://schemas.openxmlformats.org/officeDocument/2006/relationships/image" Target="../media/image1.png"/><Relationship Id="rId3" Type="http://schemas.openxmlformats.org/officeDocument/2006/relationships/slideLayout" Target="../slideLayouts/slideLayout347.xml"/><Relationship Id="rId7" Type="http://schemas.openxmlformats.org/officeDocument/2006/relationships/slideLayout" Target="../slideLayouts/slideLayout351.xml"/><Relationship Id="rId12" Type="http://schemas.openxmlformats.org/officeDocument/2006/relationships/theme" Target="../theme/theme33.xml"/><Relationship Id="rId2" Type="http://schemas.openxmlformats.org/officeDocument/2006/relationships/slideLayout" Target="../slideLayouts/slideLayout346.xml"/><Relationship Id="rId1" Type="http://schemas.openxmlformats.org/officeDocument/2006/relationships/slideLayout" Target="../slideLayouts/slideLayout345.xml"/><Relationship Id="rId6" Type="http://schemas.openxmlformats.org/officeDocument/2006/relationships/slideLayout" Target="../slideLayouts/slideLayout350.xml"/><Relationship Id="rId11" Type="http://schemas.openxmlformats.org/officeDocument/2006/relationships/slideLayout" Target="../slideLayouts/slideLayout355.xml"/><Relationship Id="rId5" Type="http://schemas.openxmlformats.org/officeDocument/2006/relationships/slideLayout" Target="../slideLayouts/slideLayout349.xml"/><Relationship Id="rId10" Type="http://schemas.openxmlformats.org/officeDocument/2006/relationships/slideLayout" Target="../slideLayouts/slideLayout354.xml"/><Relationship Id="rId4" Type="http://schemas.openxmlformats.org/officeDocument/2006/relationships/slideLayout" Target="../slideLayouts/slideLayout348.xml"/><Relationship Id="rId9" Type="http://schemas.openxmlformats.org/officeDocument/2006/relationships/slideLayout" Target="../slideLayouts/slideLayout353.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63.xml"/><Relationship Id="rId13" Type="http://schemas.openxmlformats.org/officeDocument/2006/relationships/image" Target="../media/image1.png"/><Relationship Id="rId3" Type="http://schemas.openxmlformats.org/officeDocument/2006/relationships/slideLayout" Target="../slideLayouts/slideLayout358.xml"/><Relationship Id="rId7" Type="http://schemas.openxmlformats.org/officeDocument/2006/relationships/slideLayout" Target="../slideLayouts/slideLayout362.xml"/><Relationship Id="rId12" Type="http://schemas.openxmlformats.org/officeDocument/2006/relationships/theme" Target="../theme/theme34.xml"/><Relationship Id="rId2" Type="http://schemas.openxmlformats.org/officeDocument/2006/relationships/slideLayout" Target="../slideLayouts/slideLayout357.xml"/><Relationship Id="rId1" Type="http://schemas.openxmlformats.org/officeDocument/2006/relationships/slideLayout" Target="../slideLayouts/slideLayout356.xml"/><Relationship Id="rId6" Type="http://schemas.openxmlformats.org/officeDocument/2006/relationships/slideLayout" Target="../slideLayouts/slideLayout361.xml"/><Relationship Id="rId11" Type="http://schemas.openxmlformats.org/officeDocument/2006/relationships/slideLayout" Target="../slideLayouts/slideLayout366.xml"/><Relationship Id="rId5" Type="http://schemas.openxmlformats.org/officeDocument/2006/relationships/slideLayout" Target="../slideLayouts/slideLayout360.xml"/><Relationship Id="rId10" Type="http://schemas.openxmlformats.org/officeDocument/2006/relationships/slideLayout" Target="../slideLayouts/slideLayout365.xml"/><Relationship Id="rId4" Type="http://schemas.openxmlformats.org/officeDocument/2006/relationships/slideLayout" Target="../slideLayouts/slideLayout359.xml"/><Relationship Id="rId9" Type="http://schemas.openxmlformats.org/officeDocument/2006/relationships/slideLayout" Target="../slideLayouts/slideLayout364.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74.xml"/><Relationship Id="rId13" Type="http://schemas.openxmlformats.org/officeDocument/2006/relationships/image" Target="../media/image1.png"/><Relationship Id="rId3" Type="http://schemas.openxmlformats.org/officeDocument/2006/relationships/slideLayout" Target="../slideLayouts/slideLayout369.xml"/><Relationship Id="rId7" Type="http://schemas.openxmlformats.org/officeDocument/2006/relationships/slideLayout" Target="../slideLayouts/slideLayout373.xml"/><Relationship Id="rId12" Type="http://schemas.openxmlformats.org/officeDocument/2006/relationships/theme" Target="../theme/theme35.xml"/><Relationship Id="rId2" Type="http://schemas.openxmlformats.org/officeDocument/2006/relationships/slideLayout" Target="../slideLayouts/slideLayout368.xml"/><Relationship Id="rId1" Type="http://schemas.openxmlformats.org/officeDocument/2006/relationships/slideLayout" Target="../slideLayouts/slideLayout367.xml"/><Relationship Id="rId6" Type="http://schemas.openxmlformats.org/officeDocument/2006/relationships/slideLayout" Target="../slideLayouts/slideLayout372.xml"/><Relationship Id="rId11" Type="http://schemas.openxmlformats.org/officeDocument/2006/relationships/slideLayout" Target="../slideLayouts/slideLayout377.xml"/><Relationship Id="rId5" Type="http://schemas.openxmlformats.org/officeDocument/2006/relationships/slideLayout" Target="../slideLayouts/slideLayout371.xml"/><Relationship Id="rId10" Type="http://schemas.openxmlformats.org/officeDocument/2006/relationships/slideLayout" Target="../slideLayouts/slideLayout376.xml"/><Relationship Id="rId4" Type="http://schemas.openxmlformats.org/officeDocument/2006/relationships/slideLayout" Target="../slideLayouts/slideLayout370.xml"/><Relationship Id="rId9" Type="http://schemas.openxmlformats.org/officeDocument/2006/relationships/slideLayout" Target="../slideLayouts/slideLayout375.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85.xml"/><Relationship Id="rId3" Type="http://schemas.openxmlformats.org/officeDocument/2006/relationships/slideLayout" Target="../slideLayouts/slideLayout380.xml"/><Relationship Id="rId7" Type="http://schemas.openxmlformats.org/officeDocument/2006/relationships/slideLayout" Target="../slideLayouts/slideLayout384.xml"/><Relationship Id="rId12" Type="http://schemas.openxmlformats.org/officeDocument/2006/relationships/theme" Target="../theme/theme36.xml"/><Relationship Id="rId2" Type="http://schemas.openxmlformats.org/officeDocument/2006/relationships/slideLayout" Target="../slideLayouts/slideLayout379.xml"/><Relationship Id="rId1" Type="http://schemas.openxmlformats.org/officeDocument/2006/relationships/slideLayout" Target="../slideLayouts/slideLayout378.xml"/><Relationship Id="rId6" Type="http://schemas.openxmlformats.org/officeDocument/2006/relationships/slideLayout" Target="../slideLayouts/slideLayout383.xml"/><Relationship Id="rId11" Type="http://schemas.openxmlformats.org/officeDocument/2006/relationships/slideLayout" Target="../slideLayouts/slideLayout388.xml"/><Relationship Id="rId5" Type="http://schemas.openxmlformats.org/officeDocument/2006/relationships/slideLayout" Target="../slideLayouts/slideLayout382.xml"/><Relationship Id="rId10" Type="http://schemas.openxmlformats.org/officeDocument/2006/relationships/slideLayout" Target="../slideLayouts/slideLayout387.xml"/><Relationship Id="rId4" Type="http://schemas.openxmlformats.org/officeDocument/2006/relationships/slideLayout" Target="../slideLayouts/slideLayout381.xml"/><Relationship Id="rId9" Type="http://schemas.openxmlformats.org/officeDocument/2006/relationships/slideLayout" Target="../slideLayouts/slideLayout386.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396.xml"/><Relationship Id="rId3" Type="http://schemas.openxmlformats.org/officeDocument/2006/relationships/slideLayout" Target="../slideLayouts/slideLayout391.xml"/><Relationship Id="rId7" Type="http://schemas.openxmlformats.org/officeDocument/2006/relationships/slideLayout" Target="../slideLayouts/slideLayout395.xml"/><Relationship Id="rId12" Type="http://schemas.openxmlformats.org/officeDocument/2006/relationships/theme" Target="../theme/theme37.xml"/><Relationship Id="rId2" Type="http://schemas.openxmlformats.org/officeDocument/2006/relationships/slideLayout" Target="../slideLayouts/slideLayout390.xml"/><Relationship Id="rId1" Type="http://schemas.openxmlformats.org/officeDocument/2006/relationships/slideLayout" Target="../slideLayouts/slideLayout389.xml"/><Relationship Id="rId6" Type="http://schemas.openxmlformats.org/officeDocument/2006/relationships/slideLayout" Target="../slideLayouts/slideLayout394.xml"/><Relationship Id="rId11" Type="http://schemas.openxmlformats.org/officeDocument/2006/relationships/slideLayout" Target="../slideLayouts/slideLayout399.xml"/><Relationship Id="rId5" Type="http://schemas.openxmlformats.org/officeDocument/2006/relationships/slideLayout" Target="../slideLayouts/slideLayout393.xml"/><Relationship Id="rId10" Type="http://schemas.openxmlformats.org/officeDocument/2006/relationships/slideLayout" Target="../slideLayouts/slideLayout398.xml"/><Relationship Id="rId4" Type="http://schemas.openxmlformats.org/officeDocument/2006/relationships/slideLayout" Target="../slideLayouts/slideLayout392.xml"/><Relationship Id="rId9" Type="http://schemas.openxmlformats.org/officeDocument/2006/relationships/slideLayout" Target="../slideLayouts/slideLayout397.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07.xml"/><Relationship Id="rId13" Type="http://schemas.openxmlformats.org/officeDocument/2006/relationships/image" Target="../media/image1.png"/><Relationship Id="rId3" Type="http://schemas.openxmlformats.org/officeDocument/2006/relationships/slideLayout" Target="../slideLayouts/slideLayout402.xml"/><Relationship Id="rId7" Type="http://schemas.openxmlformats.org/officeDocument/2006/relationships/slideLayout" Target="../slideLayouts/slideLayout406.xml"/><Relationship Id="rId12" Type="http://schemas.openxmlformats.org/officeDocument/2006/relationships/theme" Target="../theme/theme38.xml"/><Relationship Id="rId2" Type="http://schemas.openxmlformats.org/officeDocument/2006/relationships/slideLayout" Target="../slideLayouts/slideLayout401.xml"/><Relationship Id="rId1" Type="http://schemas.openxmlformats.org/officeDocument/2006/relationships/slideLayout" Target="../slideLayouts/slideLayout400.xml"/><Relationship Id="rId6" Type="http://schemas.openxmlformats.org/officeDocument/2006/relationships/slideLayout" Target="../slideLayouts/slideLayout405.xml"/><Relationship Id="rId11" Type="http://schemas.openxmlformats.org/officeDocument/2006/relationships/slideLayout" Target="../slideLayouts/slideLayout410.xml"/><Relationship Id="rId5" Type="http://schemas.openxmlformats.org/officeDocument/2006/relationships/slideLayout" Target="../slideLayouts/slideLayout404.xml"/><Relationship Id="rId10" Type="http://schemas.openxmlformats.org/officeDocument/2006/relationships/slideLayout" Target="../slideLayouts/slideLayout409.xml"/><Relationship Id="rId4" Type="http://schemas.openxmlformats.org/officeDocument/2006/relationships/slideLayout" Target="../slideLayouts/slideLayout403.xml"/><Relationship Id="rId9" Type="http://schemas.openxmlformats.org/officeDocument/2006/relationships/slideLayout" Target="../slideLayouts/slideLayout408.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18.xml"/><Relationship Id="rId13" Type="http://schemas.openxmlformats.org/officeDocument/2006/relationships/image" Target="../media/image1.png"/><Relationship Id="rId3" Type="http://schemas.openxmlformats.org/officeDocument/2006/relationships/slideLayout" Target="../slideLayouts/slideLayout413.xml"/><Relationship Id="rId7" Type="http://schemas.openxmlformats.org/officeDocument/2006/relationships/slideLayout" Target="../slideLayouts/slideLayout417.xml"/><Relationship Id="rId12" Type="http://schemas.openxmlformats.org/officeDocument/2006/relationships/theme" Target="../theme/theme39.xml"/><Relationship Id="rId2" Type="http://schemas.openxmlformats.org/officeDocument/2006/relationships/slideLayout" Target="../slideLayouts/slideLayout412.xml"/><Relationship Id="rId1" Type="http://schemas.openxmlformats.org/officeDocument/2006/relationships/slideLayout" Target="../slideLayouts/slideLayout411.xml"/><Relationship Id="rId6" Type="http://schemas.openxmlformats.org/officeDocument/2006/relationships/slideLayout" Target="../slideLayouts/slideLayout416.xml"/><Relationship Id="rId11" Type="http://schemas.openxmlformats.org/officeDocument/2006/relationships/slideLayout" Target="../slideLayouts/slideLayout421.xml"/><Relationship Id="rId5" Type="http://schemas.openxmlformats.org/officeDocument/2006/relationships/slideLayout" Target="../slideLayouts/slideLayout415.xml"/><Relationship Id="rId10" Type="http://schemas.openxmlformats.org/officeDocument/2006/relationships/slideLayout" Target="../slideLayouts/slideLayout420.xml"/><Relationship Id="rId4" Type="http://schemas.openxmlformats.org/officeDocument/2006/relationships/slideLayout" Target="../slideLayouts/slideLayout414.xml"/><Relationship Id="rId9" Type="http://schemas.openxmlformats.org/officeDocument/2006/relationships/slideLayout" Target="../slideLayouts/slideLayout4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5.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1.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6.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image" Target="../media/image5.emf"/><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image" Target="../media/image4.png"/><Relationship Id="rId2" Type="http://schemas.openxmlformats.org/officeDocument/2006/relationships/slideLayout" Target="../slideLayouts/slideLayout58.xml"/><Relationship Id="rId16" Type="http://schemas.openxmlformats.org/officeDocument/2006/relationships/image" Target="../media/image3.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image" Target="../media/image2.png"/><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1.pn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8.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1.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9.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4"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818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941076515"/>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4174514676"/>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285720" y="6357958"/>
            <a:ext cx="1347679" cy="389938"/>
          </a:xfrm>
          <a:prstGeom prst="rect">
            <a:avLst/>
          </a:prstGeom>
        </p:spPr>
      </p:pic>
    </p:spTree>
    <p:extLst>
      <p:ext uri="{BB962C8B-B14F-4D97-AF65-F5344CB8AC3E}">
        <p14:creationId xmlns:p14="http://schemas.microsoft.com/office/powerpoint/2010/main" val="2503778565"/>
      </p:ext>
    </p:extLst>
  </p:cSld>
  <p:clrMap bg1="lt1" tx1="dk1" bg2="lt2" tx2="dk2" accent1="accent1" accent2="accent2" accent3="accent3" accent4="accent4" accent5="accent5" accent6="accent6" hlink="hlink" folHlink="folHlink"/>
  <p:sldLayoutIdLst>
    <p:sldLayoutId id="2147484523" r:id="rId1"/>
    <p:sldLayoutId id="2147484524" r:id="rId2"/>
    <p:sldLayoutId id="2147484525" r:id="rId3"/>
    <p:sldLayoutId id="2147484526" r:id="rId4"/>
    <p:sldLayoutId id="2147484527" r:id="rId5"/>
    <p:sldLayoutId id="2147484528" r:id="rId6"/>
    <p:sldLayoutId id="2147484529" r:id="rId7"/>
    <p:sldLayoutId id="2147484530" r:id="rId8"/>
    <p:sldLayoutId id="2147484531" r:id="rId9"/>
    <p:sldLayoutId id="2147484532" r:id="rId10"/>
    <p:sldLayoutId id="214748453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2586202913"/>
      </p:ext>
    </p:extLst>
  </p:cSld>
  <p:clrMap bg1="lt1" tx1="dk1" bg2="lt2" tx2="dk2" accent1="accent1" accent2="accent2" accent3="accent3" accent4="accent4" accent5="accent5" accent6="accent6" hlink="hlink" folHlink="folHlink"/>
  <p:sldLayoutIdLst>
    <p:sldLayoutId id="2147484572" r:id="rId1"/>
    <p:sldLayoutId id="2147484573" r:id="rId2"/>
    <p:sldLayoutId id="2147484574" r:id="rId3"/>
    <p:sldLayoutId id="2147484575" r:id="rId4"/>
    <p:sldLayoutId id="2147484576" r:id="rId5"/>
    <p:sldLayoutId id="2147484577" r:id="rId6"/>
    <p:sldLayoutId id="2147484578" r:id="rId7"/>
    <p:sldLayoutId id="2147484579" r:id="rId8"/>
    <p:sldLayoutId id="2147484580" r:id="rId9"/>
    <p:sldLayoutId id="2147484581" r:id="rId10"/>
    <p:sldLayoutId id="214748458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2753442"/>
      </p:ext>
    </p:extLst>
  </p:cSld>
  <p:clrMap bg1="lt1" tx1="dk1" bg2="lt2" tx2="dk2" accent1="accent1" accent2="accent2" accent3="accent3" accent4="accent4" accent5="accent5" accent6="accent6" hlink="hlink" folHlink="folHlink"/>
  <p:sldLayoutIdLst>
    <p:sldLayoutId id="2147484778" r:id="rId1"/>
    <p:sldLayoutId id="2147484779" r:id="rId2"/>
    <p:sldLayoutId id="2147484780" r:id="rId3"/>
    <p:sldLayoutId id="2147484781" r:id="rId4"/>
    <p:sldLayoutId id="2147484782" r:id="rId5"/>
    <p:sldLayoutId id="2147484783" r:id="rId6"/>
    <p:sldLayoutId id="2147484784" r:id="rId7"/>
    <p:sldLayoutId id="2147484785" r:id="rId8"/>
    <p:sldLayoutId id="2147484786" r:id="rId9"/>
    <p:sldLayoutId id="2147484787" r:id="rId10"/>
    <p:sldLayoutId id="214748478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27860052"/>
      </p:ext>
    </p:extLst>
  </p:cSld>
  <p:clrMap bg1="lt1" tx1="dk1" bg2="lt2" tx2="dk2" accent1="accent1" accent2="accent2" accent3="accent3" accent4="accent4" accent5="accent5" accent6="accent6" hlink="hlink" folHlink="folHlink"/>
  <p:sldLayoutIdLst>
    <p:sldLayoutId id="2147484838" r:id="rId1"/>
    <p:sldLayoutId id="2147484839"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2151711694"/>
      </p:ext>
    </p:extLst>
  </p:cSld>
  <p:clrMap bg1="lt1" tx1="dk1" bg2="lt2" tx2="dk2" accent1="accent1" accent2="accent2" accent3="accent3" accent4="accent4" accent5="accent5" accent6="accent6" hlink="hlink" folHlink="folHlink"/>
  <p:sldLayoutIdLst>
    <p:sldLayoutId id="2147484850" r:id="rId1"/>
    <p:sldLayoutId id="2147484851" r:id="rId2"/>
    <p:sldLayoutId id="2147484852" r:id="rId3"/>
    <p:sldLayoutId id="2147484853" r:id="rId4"/>
    <p:sldLayoutId id="2147484854" r:id="rId5"/>
    <p:sldLayoutId id="2147484855" r:id="rId6"/>
    <p:sldLayoutId id="2147484856" r:id="rId7"/>
    <p:sldLayoutId id="2147484857" r:id="rId8"/>
    <p:sldLayoutId id="2147484858" r:id="rId9"/>
    <p:sldLayoutId id="2147484859" r:id="rId10"/>
    <p:sldLayoutId id="214748486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3691673417"/>
      </p:ext>
    </p:extLst>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1079760595"/>
      </p:ext>
    </p:extLst>
  </p:cSld>
  <p:clrMap bg1="lt1" tx1="dk1" bg2="lt2" tx2="dk2" accent1="accent1" accent2="accent2" accent3="accent3" accent4="accent4" accent5="accent5" accent6="accent6" hlink="hlink" folHlink="folHlink"/>
  <p:sldLayoutIdLst>
    <p:sldLayoutId id="2147484874" r:id="rId1"/>
    <p:sldLayoutId id="2147484875" r:id="rId2"/>
    <p:sldLayoutId id="2147484876" r:id="rId3"/>
    <p:sldLayoutId id="2147484877" r:id="rId4"/>
    <p:sldLayoutId id="2147484878" r:id="rId5"/>
    <p:sldLayoutId id="2147484879" r:id="rId6"/>
    <p:sldLayoutId id="2147484880" r:id="rId7"/>
    <p:sldLayoutId id="2147484881" r:id="rId8"/>
    <p:sldLayoutId id="2147484882" r:id="rId9"/>
    <p:sldLayoutId id="2147484883" r:id="rId10"/>
    <p:sldLayoutId id="2147484884"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62"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43363"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charset="0"/>
              </a:defRPr>
            </a:lvl1pPr>
          </a:lstStyle>
          <a:p>
            <a:pPr fontAlgn="base">
              <a:spcBef>
                <a:spcPct val="0"/>
              </a:spcBef>
              <a:spcAft>
                <a:spcPct val="0"/>
              </a:spcAft>
              <a:defRPr/>
            </a:pPr>
            <a:endParaRPr lang="en-US">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defRPr>
            </a:lvl1pPr>
          </a:lstStyle>
          <a:p>
            <a:pPr fontAlgn="base">
              <a:spcBef>
                <a:spcPct val="0"/>
              </a:spcBef>
              <a:spcAft>
                <a:spcPct val="0"/>
              </a:spcAft>
              <a:defRPr/>
            </a:pPr>
            <a:fld id="{12B59C95-9F24-CC4B-832C-1D8C21792A43}" type="slidenum">
              <a:rPr lang="en-US">
                <a:ea typeface="ＭＳ Ｐゴシック" charset="0"/>
                <a:cs typeface="ＭＳ Ｐゴシック" charset="0"/>
              </a:rPr>
              <a:pPr fontAlgn="base">
                <a:spcBef>
                  <a:spcPct val="0"/>
                </a:spcBef>
                <a:spcAft>
                  <a:spcPct val="0"/>
                </a:spcAft>
                <a:defRPr/>
              </a:pPr>
              <a:t>‹#›</a:t>
            </a:fld>
            <a:endParaRPr lang="en-US">
              <a:ea typeface="ＭＳ Ｐゴシック" charset="0"/>
              <a:cs typeface="ＭＳ Ｐゴシック" charset="0"/>
            </a:endParaRPr>
          </a:p>
        </p:txBody>
      </p:sp>
      <p:sp>
        <p:nvSpPr>
          <p:cNvPr id="143366"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43367"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43368" name="Picture 7" descr="safari.png"/>
          <p:cNvPicPr>
            <a:picLocks noChangeAspect="1"/>
          </p:cNvPicPr>
          <p:nvPr userDrawn="1"/>
        </p:nvPicPr>
        <p:blipFill>
          <a:blip r:embed="rId14">
            <a:extLst>
              <a:ext uri="{28A0092B-C50C-407E-A947-70E740481C1C}">
                <a14:useLocalDpi xmlns:a14="http://schemas.microsoft.com/office/drawing/2010/main"/>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55159085"/>
      </p:ext>
    </p:extLst>
  </p:cSld>
  <p:clrMap bg1="lt1" tx1="dk1" bg2="lt2" tx2="dk2" accent1="accent1" accent2="accent2" accent3="accent3" accent4="accent4" accent5="accent5" accent6="accent6" hlink="hlink" folHlink="folHlink"/>
  <p:sldLayoutIdLst>
    <p:sldLayoutId id="2147484970" r:id="rId1"/>
    <p:sldLayoutId id="2147484971" r:id="rId2"/>
    <p:sldLayoutId id="2147484972" r:id="rId3"/>
    <p:sldLayoutId id="2147484973" r:id="rId4"/>
    <p:sldLayoutId id="2147484974" r:id="rId5"/>
    <p:sldLayoutId id="2147484975" r:id="rId6"/>
    <p:sldLayoutId id="2147484976" r:id="rId7"/>
    <p:sldLayoutId id="2147484977" r:id="rId8"/>
    <p:sldLayoutId id="2147484978" r:id="rId9"/>
    <p:sldLayoutId id="2147484979" r:id="rId10"/>
    <p:sldLayoutId id="2147484980" r:id="rId11"/>
    <p:sldLayoutId id="2147484981"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858009255"/>
      </p:ext>
    </p:extLst>
  </p:cSld>
  <p:clrMap bg1="lt1" tx1="dk1" bg2="lt2" tx2="dk2" accent1="accent1" accent2="accent2" accent3="accent3" accent4="accent4" accent5="accent5" accent6="accent6" hlink="hlink" folHlink="folHlink"/>
  <p:sldLayoutIdLst>
    <p:sldLayoutId id="2147485411" r:id="rId1"/>
    <p:sldLayoutId id="2147485412" r:id="rId2"/>
    <p:sldLayoutId id="2147485413" r:id="rId3"/>
    <p:sldLayoutId id="2147485414" r:id="rId4"/>
    <p:sldLayoutId id="2147485415" r:id="rId5"/>
    <p:sldLayoutId id="2147485416" r:id="rId6"/>
    <p:sldLayoutId id="2147485417" r:id="rId7"/>
    <p:sldLayoutId id="2147485418" r:id="rId8"/>
    <p:sldLayoutId id="2147485419" r:id="rId9"/>
    <p:sldLayoutId id="2147485420" r:id="rId10"/>
    <p:sldLayoutId id="214748542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15848122"/>
      </p:ext>
    </p:extLst>
  </p:cSld>
  <p:clrMap bg1="lt1" tx1="dk1" bg2="lt2" tx2="dk2" accent1="accent1" accent2="accent2" accent3="accent3" accent4="accent4" accent5="accent5" accent6="accent6" hlink="hlink" folHlink="folHlink"/>
  <p:sldLayoutIdLst>
    <p:sldLayoutId id="2147485521" r:id="rId1"/>
    <p:sldLayoutId id="2147485522" r:id="rId2"/>
    <p:sldLayoutId id="2147485523" r:id="rId3"/>
    <p:sldLayoutId id="2147485524" r:id="rId4"/>
    <p:sldLayoutId id="2147485525" r:id="rId5"/>
    <p:sldLayoutId id="2147485526" r:id="rId6"/>
    <p:sldLayoutId id="2147485527" r:id="rId7"/>
    <p:sldLayoutId id="2147485528" r:id="rId8"/>
    <p:sldLayoutId id="2147485529" r:id="rId9"/>
    <p:sldLayoutId id="2147485530" r:id="rId10"/>
    <p:sldLayoutId id="214748553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75632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1921638257"/>
      </p:ext>
    </p:extLst>
  </p:cSld>
  <p:clrMap bg1="lt1" tx1="dk1" bg2="lt2" tx2="dk2" accent1="accent1" accent2="accent2" accent3="accent3" accent4="accent4" accent5="accent5" accent6="accent6" hlink="hlink" folHlink="folHlink"/>
  <p:sldLayoutIdLst>
    <p:sldLayoutId id="2147485533" r:id="rId1"/>
    <p:sldLayoutId id="2147485534" r:id="rId2"/>
    <p:sldLayoutId id="2147485535" r:id="rId3"/>
    <p:sldLayoutId id="2147485536" r:id="rId4"/>
    <p:sldLayoutId id="2147485537" r:id="rId5"/>
    <p:sldLayoutId id="2147485538" r:id="rId6"/>
    <p:sldLayoutId id="2147485539" r:id="rId7"/>
    <p:sldLayoutId id="2147485540" r:id="rId8"/>
    <p:sldLayoutId id="2147485541" r:id="rId9"/>
    <p:sldLayoutId id="2147485542" r:id="rId10"/>
    <p:sldLayoutId id="214748554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endParaRPr lang="en-US">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072826778"/>
      </p:ext>
    </p:extLst>
  </p:cSld>
  <p:clrMap bg1="lt1" tx1="dk1" bg2="lt2" tx2="dk2" accent1="accent1" accent2="accent2" accent3="accent3" accent4="accent4" accent5="accent5" accent6="accent6" hlink="hlink" folHlink="folHlink"/>
  <p:sldLayoutIdLst>
    <p:sldLayoutId id="2147485666" r:id="rId1"/>
    <p:sldLayoutId id="2147485667" r:id="rId2"/>
    <p:sldLayoutId id="2147485668" r:id="rId3"/>
    <p:sldLayoutId id="2147485669" r:id="rId4"/>
    <p:sldLayoutId id="2147485670" r:id="rId5"/>
    <p:sldLayoutId id="2147485671" r:id="rId6"/>
    <p:sldLayoutId id="2147485672" r:id="rId7"/>
    <p:sldLayoutId id="2147485673" r:id="rId8"/>
    <p:sldLayoutId id="2147485674" r:id="rId9"/>
    <p:sldLayoutId id="2147485675" r:id="rId10"/>
    <p:sldLayoutId id="2147485676" r:id="rId11"/>
    <p:sldLayoutId id="2147485677" r:id="rId12"/>
  </p:sldLayoutIdLs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endParaRPr lang="en-US">
              <a:solidFill>
                <a:srgbClr val="000000"/>
              </a:solidFill>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448738813"/>
      </p:ext>
    </p:extLst>
  </p:cSld>
  <p:clrMap bg1="lt1" tx1="dk1" bg2="lt2" tx2="dk2" accent1="accent1" accent2="accent2" accent3="accent3" accent4="accent4" accent5="accent5" accent6="accent6" hlink="hlink" folHlink="folHlink"/>
  <p:sldLayoutIdLst>
    <p:sldLayoutId id="2147485715" r:id="rId1"/>
    <p:sldLayoutId id="2147485716" r:id="rId2"/>
    <p:sldLayoutId id="2147485717" r:id="rId3"/>
    <p:sldLayoutId id="2147485718" r:id="rId4"/>
    <p:sldLayoutId id="2147485719" r:id="rId5"/>
    <p:sldLayoutId id="2147485720" r:id="rId6"/>
    <p:sldLayoutId id="2147485721" r:id="rId7"/>
    <p:sldLayoutId id="2147485722" r:id="rId8"/>
    <p:sldLayoutId id="2147485723" r:id="rId9"/>
    <p:sldLayoutId id="2147485724" r:id="rId10"/>
    <p:sldLayoutId id="2147485725" r:id="rId11"/>
    <p:sldLayoutId id="2147485726"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453336"/>
            <a:ext cx="2133600" cy="268139"/>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3"/>
          </p:nvPr>
        </p:nvSpPr>
        <p:spPr>
          <a:xfrm>
            <a:off x="3124200" y="6453336"/>
            <a:ext cx="2895600" cy="268139"/>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4"/>
          </p:nvPr>
        </p:nvSpPr>
        <p:spPr>
          <a:xfrm>
            <a:off x="6553200" y="6453336"/>
            <a:ext cx="2133600" cy="268139"/>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1"/>
            <a:fld id="{4BEDD84E-25D4-4983-8AA1-2863C96F08D9}" type="slidenum">
              <a:rPr lang="ko-KR" altLang="en-US" smtClean="0">
                <a:solidFill>
                  <a:prstClr val="black">
                    <a:tint val="75000"/>
                  </a:prstClr>
                </a:solidFill>
                <a:latin typeface="Calibri"/>
                <a:ea typeface="나눔고딕"/>
              </a:rPr>
              <a:pPr latinLnBrk="1"/>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377926446"/>
      </p:ext>
    </p:extLst>
  </p:cSld>
  <p:clrMap bg1="lt1" tx1="dk1" bg2="lt2" tx2="dk2" accent1="accent1" accent2="accent2" accent3="accent3" accent4="accent4" accent5="accent5" accent6="accent6" hlink="hlink" folHlink="folHlink"/>
  <p:sldLayoutIdLst>
    <p:sldLayoutId id="2147486473" r:id="rId1"/>
    <p:sldLayoutId id="2147486474" r:id="rId2"/>
    <p:sldLayoutId id="2147486475" r:id="rId3"/>
    <p:sldLayoutId id="2147486476" r:id="rId4"/>
    <p:sldLayoutId id="2147486477" r:id="rId5"/>
    <p:sldLayoutId id="2147486478" r:id="rId6"/>
    <p:sldLayoutId id="2147486479" r:id="rId7"/>
  </p:sldLayoutIdLst>
  <p:hf hdr="0" ftr="0" dt="0"/>
  <p:txStyles>
    <p:titleStyle>
      <a:lvl1pPr algn="ctr" defTabSz="914400" rtl="0" eaLnBrk="1" latinLnBrk="1" hangingPunct="1">
        <a:spcBef>
          <a:spcPct val="0"/>
        </a:spcBef>
        <a:buNone/>
        <a:defRPr sz="4000" b="1" kern="1200">
          <a:solidFill>
            <a:schemeClr val="tx1"/>
          </a:solidFill>
          <a:latin typeface="+mj-lt"/>
          <a:ea typeface="+mj-ea"/>
          <a:cs typeface="+mj-cs"/>
        </a:defRPr>
      </a:lvl1pPr>
    </p:titleStyle>
    <p:bodyStyle>
      <a:lvl1pPr marL="342900" indent="-342900" algn="l" defTabSz="914400" rtl="0" eaLnBrk="1" latinLnBrk="1" hangingPunct="1">
        <a:spcBef>
          <a:spcPts val="5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1" hangingPunct="1">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1" hangingPunct="1">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218258153"/>
      </p:ext>
    </p:extLst>
  </p:cSld>
  <p:clrMap bg1="lt1" tx1="dk1" bg2="lt2" tx2="dk2" accent1="accent1" accent2="accent2" accent3="accent3" accent4="accent4" accent5="accent5" accent6="accent6" hlink="hlink" folHlink="folHlink"/>
  <p:sldLayoutIdLst>
    <p:sldLayoutId id="2147486595" r:id="rId1"/>
    <p:sldLayoutId id="2147486596" r:id="rId2"/>
    <p:sldLayoutId id="2147486597" r:id="rId3"/>
    <p:sldLayoutId id="2147486598" r:id="rId4"/>
    <p:sldLayoutId id="2147486599" r:id="rId5"/>
    <p:sldLayoutId id="2147486600" r:id="rId6"/>
    <p:sldLayoutId id="2147486601" r:id="rId7"/>
    <p:sldLayoutId id="2147486602" r:id="rId8"/>
    <p:sldLayoutId id="2147486603" r:id="rId9"/>
    <p:sldLayoutId id="2147486604" r:id="rId10"/>
    <p:sldLayoutId id="214748660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494495"/>
      </p:ext>
    </p:extLst>
  </p:cSld>
  <p:clrMap bg1="lt1" tx1="dk1" bg2="lt2" tx2="dk2" accent1="accent1" accent2="accent2" accent3="accent3" accent4="accent4" accent5="accent5" accent6="accent6" hlink="hlink" folHlink="folHlink"/>
  <p:sldLayoutIdLst>
    <p:sldLayoutId id="2147486872" r:id="rId1"/>
    <p:sldLayoutId id="2147486873" r:id="rId2"/>
    <p:sldLayoutId id="2147486874" r:id="rId3"/>
    <p:sldLayoutId id="2147486875" r:id="rId4"/>
    <p:sldLayoutId id="2147486876" r:id="rId5"/>
    <p:sldLayoutId id="2147486877" r:id="rId6"/>
    <p:sldLayoutId id="2147486878" r:id="rId7"/>
    <p:sldLayoutId id="2147486879" r:id="rId8"/>
    <p:sldLayoutId id="2147486880" r:id="rId9"/>
    <p:sldLayoutId id="2147486881" r:id="rId10"/>
    <p:sldLayoutId id="2147486882"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107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3107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B223C560-0E5F-EA4E-BC8F-576A57968152}" type="slidenum">
              <a:rPr lang="en-US" altLang="en-US"/>
              <a:pPr>
                <a:defRPr/>
              </a:pPr>
              <a:t>‹#›</a:t>
            </a:fld>
            <a:endParaRPr lang="en-US" altLang="en-US"/>
          </a:p>
        </p:txBody>
      </p:sp>
      <p:sp>
        <p:nvSpPr>
          <p:cNvPr id="13107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3107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31080" name="Picture 7" descr="safari.png"/>
          <p:cNvPicPr>
            <a:picLocks noChangeAspect="1"/>
          </p:cNvPicPr>
          <p:nvPr userDrawn="1"/>
        </p:nvPicPr>
        <p:blipFill>
          <a:blip r:embed="rId13">
            <a:extLst>
              <a:ext uri="{28A0092B-C50C-407E-A947-70E740481C1C}">
                <a14:useLocalDpi xmlns:a14="http://schemas.microsoft.com/office/drawing/2010/main"/>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993472234"/>
      </p:ext>
    </p:extLst>
  </p:cSld>
  <p:clrMap bg1="lt1" tx1="dk1" bg2="lt2" tx2="dk2" accent1="accent1" accent2="accent2" accent3="accent3" accent4="accent4" accent5="accent5" accent6="accent6" hlink="hlink" folHlink="folHlink"/>
  <p:sldLayoutIdLst>
    <p:sldLayoutId id="2147487121" r:id="rId1"/>
    <p:sldLayoutId id="2147487122" r:id="rId2"/>
    <p:sldLayoutId id="2147487123" r:id="rId3"/>
    <p:sldLayoutId id="2147487124" r:id="rId4"/>
    <p:sldLayoutId id="2147487125" r:id="rId5"/>
    <p:sldLayoutId id="2147487126" r:id="rId6"/>
    <p:sldLayoutId id="2147487127" r:id="rId7"/>
    <p:sldLayoutId id="2147487128" r:id="rId8"/>
    <p:sldLayoutId id="2147487129" r:id="rId9"/>
    <p:sldLayoutId id="2147487130" r:id="rId10"/>
    <p:sldLayoutId id="214748713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endParaRPr lang="en-US">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929406329"/>
      </p:ext>
    </p:extLst>
  </p:cSld>
  <p:clrMap bg1="lt1" tx1="dk1" bg2="lt2" tx2="dk2" accent1="accent1" accent2="accent2" accent3="accent3" accent4="accent4" accent5="accent5" accent6="accent6" hlink="hlink" folHlink="folHlink"/>
  <p:sldLayoutIdLst>
    <p:sldLayoutId id="2147487145" r:id="rId1"/>
    <p:sldLayoutId id="2147487146" r:id="rId2"/>
    <p:sldLayoutId id="2147487147" r:id="rId3"/>
    <p:sldLayoutId id="2147487148" r:id="rId4"/>
    <p:sldLayoutId id="2147487149" r:id="rId5"/>
    <p:sldLayoutId id="2147487150" r:id="rId6"/>
    <p:sldLayoutId id="2147487151" r:id="rId7"/>
    <p:sldLayoutId id="2147487152" r:id="rId8"/>
    <p:sldLayoutId id="2147487153" r:id="rId9"/>
    <p:sldLayoutId id="2147487154" r:id="rId10"/>
    <p:sldLayoutId id="2147487155" r:id="rId11"/>
    <p:sldLayoutId id="2147487156" r:id="rId12"/>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48319655"/>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998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69987"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EFC36330-171D-874A-B302-CA3D70443983}" type="slidenum">
              <a:rPr lang="en-US" altLang="en-US"/>
              <a:pPr>
                <a:defRPr/>
              </a:pPr>
              <a:t>‹#›</a:t>
            </a:fld>
            <a:endParaRPr lang="en-US" altLang="en-US"/>
          </a:p>
        </p:txBody>
      </p:sp>
      <p:sp>
        <p:nvSpPr>
          <p:cNvPr id="169990"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69991"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69992" name="Picture 7" descr="safari.png"/>
          <p:cNvPicPr>
            <a:picLocks noChangeAspect="1"/>
          </p:cNvPicPr>
          <p:nvPr userDrawn="1"/>
        </p:nvPicPr>
        <p:blipFill>
          <a:blip r:embed="rId13">
            <a:extLst>
              <a:ext uri="{28A0092B-C50C-407E-A947-70E740481C1C}">
                <a14:useLocalDpi xmlns:a14="http://schemas.microsoft.com/office/drawing/2010/main"/>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73560839"/>
      </p:ext>
    </p:extLst>
  </p:cSld>
  <p:clrMap bg1="lt1" tx1="dk1" bg2="lt2" tx2="dk2" accent1="accent1" accent2="accent2" accent3="accent3" accent4="accent4" accent5="accent5" accent6="accent6" hlink="hlink" folHlink="folHlink"/>
  <p:sldLayoutIdLst>
    <p:sldLayoutId id="2147487195" r:id="rId1"/>
    <p:sldLayoutId id="2147487196" r:id="rId2"/>
    <p:sldLayoutId id="2147487197" r:id="rId3"/>
    <p:sldLayoutId id="2147487198" r:id="rId4"/>
    <p:sldLayoutId id="2147487199" r:id="rId5"/>
    <p:sldLayoutId id="2147487200" r:id="rId6"/>
    <p:sldLayoutId id="2147487201" r:id="rId7"/>
    <p:sldLayoutId id="2147487202" r:id="rId8"/>
    <p:sldLayoutId id="2147487203" r:id="rId9"/>
    <p:sldLayoutId id="2147487204" r:id="rId10"/>
    <p:sldLayoutId id="2147487205"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3891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72694B9D-8BFE-654E-8D86-2D1B27ECA5D0}" type="slidenum">
              <a:rPr lang="en-US" altLang="en-US"/>
              <a:pPr>
                <a:defRPr/>
              </a:pPr>
              <a:t>‹#›</a:t>
            </a:fld>
            <a:endParaRPr lang="en-US" altLang="en-US"/>
          </a:p>
        </p:txBody>
      </p:sp>
      <p:sp>
        <p:nvSpPr>
          <p:cNvPr id="3891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3891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237550987"/>
      </p:ext>
    </p:extLst>
  </p:cSld>
  <p:clrMap bg1="lt1" tx1="dk1" bg2="lt2" tx2="dk2" accent1="accent1" accent2="accent2" accent3="accent3" accent4="accent4" accent5="accent5" accent6="accent6" hlink="hlink" folHlink="folHlink"/>
  <p:sldLayoutIdLst>
    <p:sldLayoutId id="2147487207" r:id="rId1"/>
    <p:sldLayoutId id="2147487208" r:id="rId2"/>
    <p:sldLayoutId id="2147487209" r:id="rId3"/>
    <p:sldLayoutId id="2147487210" r:id="rId4"/>
    <p:sldLayoutId id="2147487211" r:id="rId5"/>
    <p:sldLayoutId id="2147487212" r:id="rId6"/>
    <p:sldLayoutId id="2147487213" r:id="rId7"/>
    <p:sldLayoutId id="2147487214" r:id="rId8"/>
    <p:sldLayoutId id="2147487215" r:id="rId9"/>
    <p:sldLayoutId id="2147487216" r:id="rId10"/>
    <p:sldLayoutId id="2147487217"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94431041"/>
      </p:ext>
    </p:extLst>
  </p:cSld>
  <p:clrMap bg1="lt1" tx1="dk1" bg2="lt2" tx2="dk2" accent1="accent1" accent2="accent2" accent3="accent3" accent4="accent4" accent5="accent5" accent6="accent6" hlink="hlink" folHlink="folHlink"/>
  <p:sldLayoutIdLst>
    <p:sldLayoutId id="2147487259" r:id="rId1"/>
    <p:sldLayoutId id="2147487260" r:id="rId2"/>
    <p:sldLayoutId id="2147487261" r:id="rId3"/>
    <p:sldLayoutId id="2147487262" r:id="rId4"/>
    <p:sldLayoutId id="2147487263" r:id="rId5"/>
    <p:sldLayoutId id="2147487264" r:id="rId6"/>
    <p:sldLayoutId id="2147487265" r:id="rId7"/>
    <p:sldLayoutId id="2147487266" r:id="rId8"/>
    <p:sldLayoutId id="2147487267" r:id="rId9"/>
    <p:sldLayoutId id="2147487268" r:id="rId10"/>
    <p:sldLayoutId id="214748726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007527537"/>
      </p:ext>
    </p:extLst>
  </p:cSld>
  <p:clrMap bg1="lt1" tx1="dk1" bg2="lt2" tx2="dk2" accent1="accent1" accent2="accent2" accent3="accent3" accent4="accent4" accent5="accent5" accent6="accent6" hlink="hlink" folHlink="folHlink"/>
  <p:sldLayoutIdLst>
    <p:sldLayoutId id="2147487575" r:id="rId1"/>
    <p:sldLayoutId id="2147487576" r:id="rId2"/>
    <p:sldLayoutId id="2147487577" r:id="rId3"/>
    <p:sldLayoutId id="2147487578" r:id="rId4"/>
    <p:sldLayoutId id="2147487579" r:id="rId5"/>
    <p:sldLayoutId id="2147487580" r:id="rId6"/>
    <p:sldLayoutId id="2147487581" r:id="rId7"/>
    <p:sldLayoutId id="2147487582" r:id="rId8"/>
    <p:sldLayoutId id="2147487583" r:id="rId9"/>
    <p:sldLayoutId id="2147487584" r:id="rId10"/>
    <p:sldLayoutId id="2147487585"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024069023"/>
      </p:ext>
    </p:extLst>
  </p:cSld>
  <p:clrMap bg1="lt1" tx1="dk1" bg2="lt2" tx2="dk2" accent1="accent1" accent2="accent2" accent3="accent3" accent4="accent4" accent5="accent5" accent6="accent6" hlink="hlink" folHlink="folHlink"/>
  <p:sldLayoutIdLst>
    <p:sldLayoutId id="2147487624" r:id="rId1"/>
    <p:sldLayoutId id="2147487625" r:id="rId2"/>
    <p:sldLayoutId id="2147487626" r:id="rId3"/>
    <p:sldLayoutId id="2147487627" r:id="rId4"/>
    <p:sldLayoutId id="2147487628" r:id="rId5"/>
    <p:sldLayoutId id="2147487629" r:id="rId6"/>
    <p:sldLayoutId id="2147487630" r:id="rId7"/>
    <p:sldLayoutId id="2147487631" r:id="rId8"/>
    <p:sldLayoutId id="2147487632" r:id="rId9"/>
    <p:sldLayoutId id="2147487633" r:id="rId10"/>
    <p:sldLayoutId id="2147487634"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4CAE9295-42F8-0747-9AE1-33958E89C374}" type="slidenum">
              <a:rPr lang="en-US" smtClean="0">
                <a:solidFill>
                  <a:srgbClr val="000000"/>
                </a:solidFill>
              </a:rPr>
              <a:pPr/>
              <a:t>‹#›</a:t>
            </a:fld>
            <a:endParaRPr 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91276993"/>
      </p:ext>
    </p:extLst>
  </p:cSld>
  <p:clrMap bg1="lt1" tx1="dk1" bg2="lt2" tx2="dk2" accent1="accent1" accent2="accent2" accent3="accent3" accent4="accent4" accent5="accent5" accent6="accent6" hlink="hlink" folHlink="folHlink"/>
  <p:sldLayoutIdLst>
    <p:sldLayoutId id="2147488077" r:id="rId1"/>
    <p:sldLayoutId id="2147488078" r:id="rId2"/>
    <p:sldLayoutId id="2147488079" r:id="rId3"/>
    <p:sldLayoutId id="2147488080" r:id="rId4"/>
    <p:sldLayoutId id="2147488081" r:id="rId5"/>
    <p:sldLayoutId id="2147488082" r:id="rId6"/>
    <p:sldLayoutId id="2147488083" r:id="rId7"/>
    <p:sldLayoutId id="2147488084" r:id="rId8"/>
    <p:sldLayoutId id="2147488085" r:id="rId9"/>
    <p:sldLayoutId id="2147488086" r:id="rId10"/>
    <p:sldLayoutId id="2147488087"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3036572897"/>
      </p:ext>
    </p:extLst>
  </p:cSld>
  <p:clrMap bg1="lt1" tx1="dk1" bg2="lt2" tx2="dk2" accent1="accent1" accent2="accent2" accent3="accent3" accent4="accent4" accent5="accent5" accent6="accent6" hlink="hlink" folHlink="folHlink"/>
  <p:sldLayoutIdLst>
    <p:sldLayoutId id="2147488140" r:id="rId1"/>
    <p:sldLayoutId id="2147488141" r:id="rId2"/>
    <p:sldLayoutId id="2147488142" r:id="rId3"/>
    <p:sldLayoutId id="2147488143" r:id="rId4"/>
    <p:sldLayoutId id="2147488144" r:id="rId5"/>
    <p:sldLayoutId id="2147488145" r:id="rId6"/>
    <p:sldLayoutId id="2147488146" r:id="rId7"/>
    <p:sldLayoutId id="2147488147" r:id="rId8"/>
    <p:sldLayoutId id="2147488148" r:id="rId9"/>
    <p:sldLayoutId id="2147488149" r:id="rId10"/>
    <p:sldLayoutId id="214748815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461338241"/>
      </p:ext>
    </p:extLst>
  </p:cSld>
  <p:clrMap bg1="lt1" tx1="dk1" bg2="lt2" tx2="dk2" accent1="accent1" accent2="accent2" accent3="accent3" accent4="accent4" accent5="accent5" accent6="accent6" hlink="hlink" folHlink="folHlink"/>
  <p:sldLayoutIdLst>
    <p:sldLayoutId id="2147488152" r:id="rId1"/>
    <p:sldLayoutId id="2147488153" r:id="rId2"/>
    <p:sldLayoutId id="2147488154" r:id="rId3"/>
    <p:sldLayoutId id="2147488155" r:id="rId4"/>
    <p:sldLayoutId id="2147488156" r:id="rId5"/>
    <p:sldLayoutId id="2147488157" r:id="rId6"/>
    <p:sldLayoutId id="2147488158" r:id="rId7"/>
    <p:sldLayoutId id="2147488159" r:id="rId8"/>
    <p:sldLayoutId id="2147488160" r:id="rId9"/>
    <p:sldLayoutId id="2147488161" r:id="rId10"/>
    <p:sldLayoutId id="214748816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4CAE9295-42F8-0747-9AE1-33958E89C374}" type="slidenum">
              <a:rPr lang="en-US" smtClean="0"/>
              <a:t>‹#›</a:t>
            </a:fld>
            <a:endParaRPr 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33121658"/>
      </p:ext>
    </p:extLst>
  </p:cSld>
  <p:clrMap bg1="lt1" tx1="dk1" bg2="lt2" tx2="dk2" accent1="accent1" accent2="accent2" accent3="accent3" accent4="accent4" accent5="accent5" accent6="accent6" hlink="hlink" folHlink="folHlink"/>
  <p:sldLayoutIdLst>
    <p:sldLayoutId id="2147488164" r:id="rId1"/>
    <p:sldLayoutId id="2147488165" r:id="rId2"/>
    <p:sldLayoutId id="2147488166" r:id="rId3"/>
    <p:sldLayoutId id="2147488167" r:id="rId4"/>
    <p:sldLayoutId id="2147488168" r:id="rId5"/>
    <p:sldLayoutId id="2147488169" r:id="rId6"/>
    <p:sldLayoutId id="2147488170" r:id="rId7"/>
    <p:sldLayoutId id="2147488171" r:id="rId8"/>
    <p:sldLayoutId id="2147488172" r:id="rId9"/>
    <p:sldLayoutId id="2147488173" r:id="rId10"/>
    <p:sldLayoutId id="214748817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0" tIns="45713" rIns="0" bIns="45713" rtlCol="0" anchor="ctr">
            <a:normAutofit/>
          </a:bodyPr>
          <a:lstStyle/>
          <a:p>
            <a:r>
              <a:rPr lang="zh-TW" altLang="en-US"/>
              <a:t>按一下以編輯母片標題樣式</a:t>
            </a:r>
            <a:endParaRPr lang="en-US"/>
          </a:p>
        </p:txBody>
      </p:sp>
      <p:sp>
        <p:nvSpPr>
          <p:cNvPr id="3" name="Text Placeholder 2"/>
          <p:cNvSpPr>
            <a:spLocks noGrp="1"/>
          </p:cNvSpPr>
          <p:nvPr>
            <p:ph type="body" idx="1"/>
          </p:nvPr>
        </p:nvSpPr>
        <p:spPr>
          <a:xfrm>
            <a:off x="457200" y="1295403"/>
            <a:ext cx="8229600" cy="4830763"/>
          </a:xfrm>
          <a:prstGeom prst="rect">
            <a:avLst/>
          </a:prstGeom>
        </p:spPr>
        <p:txBody>
          <a:bodyPr vert="horz" lIns="91425" tIns="45713" rIns="91425" bIns="45713"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25"/>
            <a:ext cx="2133600" cy="365125"/>
          </a:xfrm>
          <a:prstGeom prst="rect">
            <a:avLst/>
          </a:prstGeom>
        </p:spPr>
        <p:txBody>
          <a:bodyPr vert="horz" lIns="91425" tIns="45713" rIns="91425" bIns="45713" rtlCol="0" anchor="ctr"/>
          <a:lstStyle>
            <a:lvl1pPr algn="l">
              <a:defRPr sz="1200">
                <a:solidFill>
                  <a:schemeClr val="tx1">
                    <a:tint val="75000"/>
                  </a:schemeClr>
                </a:solidFill>
              </a:defRPr>
            </a:lvl1pPr>
          </a:lstStyle>
          <a:p>
            <a:pPr defTabSz="914259"/>
            <a:endParaRPr lang="en-US">
              <a:solidFill>
                <a:prstClr val="black">
                  <a:tint val="75000"/>
                </a:prstClr>
              </a:solidFill>
            </a:endParaRPr>
          </a:p>
        </p:txBody>
      </p:sp>
      <p:sp>
        <p:nvSpPr>
          <p:cNvPr id="5" name="Footer Placeholder 4"/>
          <p:cNvSpPr>
            <a:spLocks noGrp="1"/>
          </p:cNvSpPr>
          <p:nvPr>
            <p:ph type="ftr" sz="quarter" idx="3"/>
          </p:nvPr>
        </p:nvSpPr>
        <p:spPr>
          <a:xfrm>
            <a:off x="3124201" y="6356425"/>
            <a:ext cx="2895600" cy="365125"/>
          </a:xfrm>
          <a:prstGeom prst="rect">
            <a:avLst/>
          </a:prstGeom>
        </p:spPr>
        <p:txBody>
          <a:bodyPr vert="horz" lIns="91425" tIns="45713" rIns="91425" bIns="45713" rtlCol="0" anchor="ctr"/>
          <a:lstStyle>
            <a:lvl1pPr algn="ctr">
              <a:defRPr sz="1200">
                <a:solidFill>
                  <a:schemeClr val="tx1">
                    <a:tint val="75000"/>
                  </a:schemeClr>
                </a:solidFill>
              </a:defRPr>
            </a:lvl1pPr>
          </a:lstStyle>
          <a:p>
            <a:pPr defTabSz="914259"/>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425"/>
            <a:ext cx="2133600" cy="365125"/>
          </a:xfrm>
          <a:prstGeom prst="rect">
            <a:avLst/>
          </a:prstGeom>
        </p:spPr>
        <p:txBody>
          <a:bodyPr vert="horz" lIns="91425" tIns="45713" rIns="91425" bIns="45713" rtlCol="0" anchor="ctr"/>
          <a:lstStyle>
            <a:lvl1pPr algn="r">
              <a:defRPr sz="1200">
                <a:solidFill>
                  <a:schemeClr val="tx1">
                    <a:tint val="75000"/>
                  </a:schemeClr>
                </a:solidFill>
              </a:defRPr>
            </a:lvl1pPr>
          </a:lstStyle>
          <a:p>
            <a:pPr defTabSz="914259"/>
            <a:fld id="{58161B50-6D0B-48B4-A1D4-BAD8C599CC84}" type="slidenum">
              <a:rPr lang="en-US" smtClean="0">
                <a:solidFill>
                  <a:prstClr val="black">
                    <a:tint val="75000"/>
                  </a:prstClr>
                </a:solidFill>
              </a:rPr>
              <a:pPr defTabSz="914259"/>
              <a:t>‹#›</a:t>
            </a:fld>
            <a:endParaRPr lang="en-US">
              <a:solidFill>
                <a:prstClr val="black">
                  <a:tint val="75000"/>
                </a:prstClr>
              </a:solidFill>
            </a:endParaRPr>
          </a:p>
        </p:txBody>
      </p:sp>
      <p:pic>
        <p:nvPicPr>
          <p:cNvPr id="7" name="Picture 6"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624989912"/>
      </p:ext>
    </p:extLst>
  </p:cSld>
  <p:clrMap bg1="lt1" tx1="dk1" bg2="lt2" tx2="dk2" accent1="accent1" accent2="accent2" accent3="accent3" accent4="accent4" accent5="accent5" accent6="accent6" hlink="hlink" folHlink="folHlink"/>
  <p:sldLayoutIdLst>
    <p:sldLayoutId id="2147488176" r:id="rId1"/>
    <p:sldLayoutId id="2147488177" r:id="rId2"/>
    <p:sldLayoutId id="2147488178" r:id="rId3"/>
    <p:sldLayoutId id="2147488179" r:id="rId4"/>
    <p:sldLayoutId id="2147488180" r:id="rId5"/>
    <p:sldLayoutId id="2147488181" r:id="rId6"/>
    <p:sldLayoutId id="2147488182" r:id="rId7"/>
    <p:sldLayoutId id="2147488183" r:id="rId8"/>
    <p:sldLayoutId id="2147488184" r:id="rId9"/>
    <p:sldLayoutId id="2147488185" r:id="rId10"/>
    <p:sldLayoutId id="2147488186" r:id="rId11"/>
  </p:sldLayoutIdLst>
  <p:hf hdr="0" ftr="0" dt="0"/>
  <p:txStyles>
    <p:titleStyle>
      <a:lvl1pPr algn="ctr" defTabSz="914259" rtl="0" eaLnBrk="1" latinLnBrk="0" hangingPunct="1">
        <a:spcBef>
          <a:spcPct val="0"/>
        </a:spcBef>
        <a:buNone/>
        <a:defRPr sz="4400" kern="1200">
          <a:solidFill>
            <a:schemeClr val="tx1"/>
          </a:solidFill>
          <a:latin typeface="Times New Roman" pitchFamily="18" charset="0"/>
          <a:ea typeface="+mj-ea"/>
          <a:cs typeface="Times New Roman" pitchFamily="18" charset="0"/>
        </a:defRPr>
      </a:lvl1pPr>
    </p:titleStyle>
    <p:bodyStyle>
      <a:lvl1pPr marL="342848" indent="-342848" algn="l" defTabSz="91425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36" indent="-285707" algn="l" defTabSz="914259"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24" indent="-228564" algn="l" defTabSz="91425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54"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08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1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44"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7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03"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3951778093"/>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888125"/>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pic>
        <p:nvPicPr>
          <p:cNvPr id="6" name="Picture 5"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77287076"/>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ransition/>
  <p:hf hdr="0" ftr="0" dt="0"/>
  <p:txStyles>
    <p:titleStyle>
      <a:lvl1pPr algn="l" rtl="0" eaLnBrk="0" fontAlgn="base" hangingPunct="0">
        <a:spcBef>
          <a:spcPct val="0"/>
        </a:spcBef>
        <a:spcAft>
          <a:spcPct val="0"/>
        </a:spcAft>
        <a:defRPr sz="4000">
          <a:solidFill>
            <a:schemeClr val="tx1"/>
          </a:solidFill>
          <a:latin typeface="Times New Roman"/>
          <a:ea typeface="+mj-ea"/>
          <a:cs typeface="Times New Roman"/>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png"/>
          <p:cNvPicPr>
            <a:picLocks noChangeAspect="1"/>
          </p:cNvPicPr>
          <p:nvPr userDrawn="1"/>
        </p:nvPicPr>
        <p:blipFill>
          <a:blip r:embed="rId15"/>
          <a:stretch>
            <a:fillRect/>
          </a:stretch>
        </p:blipFill>
        <p:spPr>
          <a:xfrm>
            <a:off x="4053359" y="264849"/>
            <a:ext cx="5102012" cy="542508"/>
          </a:xfrm>
          <a:prstGeom prst="rect">
            <a:avLst/>
          </a:prstGeom>
        </p:spPr>
      </p:pic>
      <p:sp>
        <p:nvSpPr>
          <p:cNvPr id="8" name="Title Placeholder 1"/>
          <p:cNvSpPr>
            <a:spLocks noGrp="1"/>
          </p:cNvSpPr>
          <p:nvPr>
            <p:ph type="title"/>
          </p:nvPr>
        </p:nvSpPr>
        <p:spPr>
          <a:xfrm>
            <a:off x="299306" y="274638"/>
            <a:ext cx="8387494" cy="532719"/>
          </a:xfrm>
          <a:prstGeom prst="rect">
            <a:avLst/>
          </a:prstGeom>
        </p:spPr>
        <p:txBody>
          <a:bodyPr vert="horz" lIns="91440" tIns="45720" rIns="91440" bIns="45720" rtlCol="0" anchor="ctr">
            <a:noAutofit/>
          </a:bodyPr>
          <a:lstStyle/>
          <a:p>
            <a:r>
              <a:rPr lang="en-US" dirty="0"/>
              <a:t>Click edit Master title style</a:t>
            </a:r>
          </a:p>
        </p:txBody>
      </p:sp>
      <p:pic>
        <p:nvPicPr>
          <p:cNvPr id="9" name="Picture 8" descr="footer.png"/>
          <p:cNvPicPr>
            <a:picLocks noChangeAspect="1"/>
          </p:cNvPicPr>
          <p:nvPr userDrawn="1"/>
        </p:nvPicPr>
        <p:blipFill>
          <a:blip r:embed="rId16"/>
          <a:stretch>
            <a:fillRect/>
          </a:stretch>
        </p:blipFill>
        <p:spPr>
          <a:xfrm>
            <a:off x="-27215" y="6267135"/>
            <a:ext cx="9189720" cy="611833"/>
          </a:xfrm>
          <a:prstGeom prst="rect">
            <a:avLst/>
          </a:prstGeom>
          <a:ln>
            <a:noFill/>
          </a:ln>
        </p:spPr>
      </p:pic>
      <p:pic>
        <p:nvPicPr>
          <p:cNvPr id="10" name="Picture 9" descr="ecelogorb.psd"/>
          <p:cNvPicPr>
            <a:picLocks noChangeAspect="1"/>
          </p:cNvPicPr>
          <p:nvPr userDrawn="1"/>
        </p:nvPicPr>
        <p:blipFill>
          <a:blip r:embed="rId17">
            <a:lum bright="-8000"/>
          </a:blip>
          <a:stretch>
            <a:fillRect/>
          </a:stretch>
        </p:blipFill>
        <p:spPr>
          <a:xfrm>
            <a:off x="193350" y="6294367"/>
            <a:ext cx="2563296" cy="512659"/>
          </a:xfrm>
          <a:prstGeom prst="rect">
            <a:avLst/>
          </a:prstGeom>
          <a:effectLst/>
        </p:spPr>
      </p:pic>
      <p:pic>
        <p:nvPicPr>
          <p:cNvPr id="11" name="Picture 10" descr="CMU_logo_horiz_black.eps"/>
          <p:cNvPicPr>
            <a:picLocks noChangeAspect="1"/>
          </p:cNvPicPr>
          <p:nvPr userDrawn="1"/>
        </p:nvPicPr>
        <p:blipFill>
          <a:blip r:embed="rId18"/>
          <a:stretch>
            <a:fillRect/>
          </a:stretch>
        </p:blipFill>
        <p:spPr>
          <a:xfrm>
            <a:off x="5263668" y="6393688"/>
            <a:ext cx="3714414" cy="337908"/>
          </a:xfrm>
          <a:prstGeom prst="rect">
            <a:avLst/>
          </a:prstGeom>
          <a:effectLst/>
        </p:spPr>
      </p:pic>
    </p:spTree>
    <p:extLst>
      <p:ext uri="{BB962C8B-B14F-4D97-AF65-F5344CB8AC3E}">
        <p14:creationId xmlns:p14="http://schemas.microsoft.com/office/powerpoint/2010/main" val="1092185447"/>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20" r:id="rId10"/>
    <p:sldLayoutId id="2147483921" r:id="rId11"/>
    <p:sldLayoutId id="2147483922" r:id="rId12"/>
    <p:sldLayoutId id="2147483923" r:id="rId13"/>
  </p:sldLayoutIdLst>
  <p:hf hdr="0" ftr="0" dt="0"/>
  <p:txStyles>
    <p:titleStyle>
      <a:lvl1pPr algn="l" defTabSz="457200" rtl="0" eaLnBrk="1" latinLnBrk="0" hangingPunct="1">
        <a:spcBef>
          <a:spcPct val="0"/>
        </a:spcBef>
        <a:buNone/>
        <a:defRPr sz="3600" kern="1200">
          <a:solidFill>
            <a:schemeClr val="tx1"/>
          </a:solidFill>
          <a:latin typeface="Arial"/>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44848149"/>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00854"/>
            <a:ext cx="1080120" cy="312522"/>
          </a:xfrm>
          <a:prstGeom prst="rect">
            <a:avLst/>
          </a:prstGeom>
        </p:spPr>
      </p:pic>
    </p:spTree>
    <p:extLst>
      <p:ext uri="{BB962C8B-B14F-4D97-AF65-F5344CB8AC3E}">
        <p14:creationId xmlns:p14="http://schemas.microsoft.com/office/powerpoint/2010/main" val="4278721475"/>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9.tiff"/><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3" Type="http://schemas.openxmlformats.org/officeDocument/2006/relationships/hyperlink" Target="https://arxiv.org/abs/1910.03936" TargetMode="External"/><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safari.ethz.ch/projects_and_seminars/spring2022/doku.php?id=genome_seq_mobile" TargetMode="Externa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hyperlink" Target="https://arxiv.org/pdf/2106.06433.pdf" TargetMode="External"/><Relationship Id="rId2" Type="http://schemas.openxmlformats.org/officeDocument/2006/relationships/image" Target="../media/image29.png"/><Relationship Id="rId1" Type="http://schemas.openxmlformats.org/officeDocument/2006/relationships/slideLayout" Target="../slideLayouts/slideLayout6.xml"/><Relationship Id="rId4" Type="http://schemas.openxmlformats.org/officeDocument/2006/relationships/hyperlink" Target="https://github.com/CMU-SAFARI/SneakySnake/tree/master/SneakySnake-HLS-HBM"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s://arxiv.org/pdf/2106.06433.pdf" TargetMode="External"/><Relationship Id="rId2" Type="http://schemas.openxmlformats.org/officeDocument/2006/relationships/image" Target="../media/image29.png"/><Relationship Id="rId1" Type="http://schemas.openxmlformats.org/officeDocument/2006/relationships/slideLayout" Target="../slideLayouts/slideLayout6.xml"/><Relationship Id="rId4" Type="http://schemas.openxmlformats.org/officeDocument/2006/relationships/hyperlink" Target="https://github.com/CMU-SAFARI/SneakySnake/tree/master/SneakySnake-HLS-HBM"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bioinformatics.oxfordjournals.org/" TargetMode="External"/><Relationship Id="rId2" Type="http://schemas.openxmlformats.org/officeDocument/2006/relationships/hyperlink" Target="https://people.inf.ethz.ch/omutlu/pub/SneakySnake_UniversalGenomePrealignmentFilter_bioinformatics20.pdf" TargetMode="Externa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hyperlink" Target="https://doi.org/10.1093/bioinformatics/btaa1015" TargetMode="External"/><Relationship Id="rId4" Type="http://schemas.openxmlformats.org/officeDocument/2006/relationships/hyperlink" Target="https://github.com/CMU-SAFARI/SneakySnake"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tiff"/><Relationship Id="rId1" Type="http://schemas.openxmlformats.org/officeDocument/2006/relationships/slideLayout" Target="../slideLayouts/slideLayout2.xml"/><Relationship Id="rId4" Type="http://schemas.openxmlformats.org/officeDocument/2006/relationships/hyperlink" Target="https://www.nvidia.com/en-us/data-center/h100/"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anandtech.com/show/14750/hot-chips-31-analysis-inmemory-processing-by-upmem" TargetMode="External"/><Relationship Id="rId2" Type="http://schemas.openxmlformats.org/officeDocument/2006/relationships/image" Target="../media/image37.tiff"/><Relationship Id="rId1" Type="http://schemas.openxmlformats.org/officeDocument/2006/relationships/slideLayout" Target="../slideLayouts/slideLayout2.xml"/><Relationship Id="rId6" Type="http://schemas.openxmlformats.org/officeDocument/2006/relationships/hyperlink" Target="https://safari.ethz.ch/architecture/fall2019/lib/exe/fetch.php?media=onur-comparch-fall2019-lecture2b-courselogistics-afterlecture.pdf" TargetMode="External"/><Relationship Id="rId5" Type="http://schemas.openxmlformats.org/officeDocument/2006/relationships/hyperlink" Target="https://www.upmem.com/video-upmem-presenting-its-true-processing-in-memory-solution-hot-chips-2019/" TargetMode="External"/><Relationship Id="rId4" Type="http://schemas.openxmlformats.org/officeDocument/2006/relationships/image" Target="../media/image38.tif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arxiv.org/pdf/2008.00961.pdf"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twitter.com/mealser/status/1435223377644503040" TargetMode="Externa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hyperlink" Target="https://www.recomb2021.org/" TargetMode="External"/><Relationship Id="rId7" Type="http://schemas.openxmlformats.org/officeDocument/2006/relationships/image" Target="../media/image45.png"/><Relationship Id="rId2" Type="http://schemas.openxmlformats.org/officeDocument/2006/relationships/hyperlink" Target="https://www.youtube.com/watch?v=RzurItt3nNA" TargetMode="External"/><Relationship Id="rId1" Type="http://schemas.openxmlformats.org/officeDocument/2006/relationships/slideLayout" Target="../slideLayouts/slideLayout2.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redirect?event=video_description&amp;redir_token=QUFFLUhqa0NLMXdWZWRKaUlhV3JEZlNaTHN0Ukp0WUctd3xBQ3Jtc0ttWGlJUEhQcDFIQ0VubjdwOGlrZnZSN1R3MGlHOUY5OTlCRmUtbFpLMkpaTXFlRFhCaENrdDRQd2E3LUJ2NTg1ekFrS01WRjlvYkxNU3VNUDV6TmhUdWliUTJpaHRjVkRmZWNzQjhjNVdjcE04a1RuWQ&amp;q=https%3A%2F%2Fsafari.ethz.ch%2Fsafari_public_wp%2Fwp-content%2Fuploads%2FMohammedAlser-RECOMB2021-Highlights.pdf" TargetMode="External"/><Relationship Id="rId4" Type="http://schemas.openxmlformats.org/officeDocument/2006/relationships/hyperlink" Target="https://www.youtube.com/redirect?event=video_description&amp;redir_token=QUFFLUhqa0NLMXdWZWRKaUlhV3JEZlNaTHN0Ukp0WUctd3xBQ3Jtc0ttWGlJUEhQcDFIQ0VubjdwOGlrZnZSN1R3MGlHOUY5OTlCRmUtbFpLMkpaTXFlRFhCaENrdDRQd2E3LUJ2NTg1ekFrS01WRjlvYkxNU3VNUDV6TmhUdWliUTJpaHRjVkRmZWNzQjhjNVdjcE04a1RuWQ&amp;q=https%3A%2F%2Fsafari.ethz.ch%2Fsafari_public_wp%2Fwp-content%2Fuploads%2FMohammedAlser-RECOMB2021-Highlights.pptx"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ygmQpdDTL7o" TargetMode="External"/><Relationship Id="rId7" Type="http://schemas.openxmlformats.org/officeDocument/2006/relationships/image" Target="../media/image46.png"/><Relationship Id="rId2" Type="http://schemas.openxmlformats.org/officeDocument/2006/relationships/hyperlink" Target="https://www.youtube.com/watch?v=tm-IRYa14qs" TargetMode="External"/><Relationship Id="rId1" Type="http://schemas.openxmlformats.org/officeDocument/2006/relationships/slideLayout" Target="../slideLayouts/slideLayout6.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safari.ethz.ch/architecture/fall2021/lib/exe/fetch.php?media=alser-comparch-fall2021-lecture10-intelligent-genome-analysis-afterlecture.pdf" TargetMode="External"/><Relationship Id="rId4" Type="http://schemas.openxmlformats.org/officeDocument/2006/relationships/hyperlink" Target="https://safari.ethz.ch/architecture/fall2021/lib/exe/fetch.php?media=alser-comparch-fall2021-lecture10-intelligent-genome-analysis-afterlecture.pptx"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ygmQpdDTL7o" TargetMode="External"/><Relationship Id="rId7" Type="http://schemas.openxmlformats.org/officeDocument/2006/relationships/hyperlink" Target="https://people.inf.ethz.ch/omutlu/pub/AcceleratingGenomeAnalysis_ieeemicro20.pdf" TargetMode="External"/><Relationship Id="rId2" Type="http://schemas.openxmlformats.org/officeDocument/2006/relationships/image" Target="../media/image47.png"/><Relationship Id="rId1" Type="http://schemas.openxmlformats.org/officeDocument/2006/relationships/slideLayout" Target="../slideLayouts/slideLayout6.xml"/><Relationship Id="rId6" Type="http://schemas.openxmlformats.org/officeDocument/2006/relationships/hyperlink" Target="https://www.youtube.com/watch?v=r7sn41lH-4A" TargetMode="External"/><Relationship Id="rId5" Type="http://schemas.openxmlformats.org/officeDocument/2006/relationships/hyperlink" Target="https://www.youtube.com/redirect?event=video_description&amp;redir_token=QUFFLUhqbTBEWks1NUZ6cWVnbTVWdC1qRW0tY3paUkdjUXxBQ3Jtc0trd25qZHpmdC1nSGtkQnFjeWI1Wi1pTm5wQzBEbEdEZ05IaFdfRlN3U1h6QmxZUnNIR002cWthS0lWRkQwSU4xcVVtT2V0WkRRdkhrQUdlWExydTVyeHB4SXlERHZXODJGeWtiLTF2OXZCb2xkUWEwaw&amp;q=https%3A%2F%2Fsafari.ethz.ch%2Farchitecture%2Ffall2020%2Flib%2Fexe%2Ffetch.php%3Fmedia%3Dalser-comparch-fall2020-lecture8-intelligent-genome-analysis-afterlecture.pdf" TargetMode="External"/><Relationship Id="rId4" Type="http://schemas.openxmlformats.org/officeDocument/2006/relationships/hyperlink" Target="https://www.youtube.com/redirect?event=video_description&amp;redir_token=QUFFLUhqbTBEWks1NUZ6cWVnbTVWdC1qRW0tY3paUkdjUXxBQ3Jtc0trd25qZHpmdC1nSGtkQnFjeWI1Wi1pTm5wQzBEbEdEZ05IaFdfRlN3U1h6QmxZUnNIR002cWthS0lWRkQwSU4xcVVtT2V0WkRRdkhrQUdlWExydTVyeHB4SXlERHZXODJGeWtiLTF2OXZCb2xkUWEwaw&amp;q=https%3A%2F%2Fsafari.ethz.ch%2Farchitecture%2Ffall2020%2Flib%2Fexe%2Ffetch.php%3Fmedia%3Dalser-comparch-fall2020-lecture8-intelligent-genome-analysis-afterlecture.pptx"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s://www.technion.ac.il/en/" TargetMode="External"/><Relationship Id="rId7" Type="http://schemas.openxmlformats.org/officeDocument/2006/relationships/hyperlink" Target="https://www.youtube.com/watch?v=r7sn41lH-4A&amp;list=PL5Q2soXY2Zi8D_5MGV6EnXEJHnV2YFBJl&amp;index=41" TargetMode="External"/><Relationship Id="rId2" Type="http://schemas.openxmlformats.org/officeDocument/2006/relationships/hyperlink" Target="https://people.inf.ethz.ch/omutlu/pub/onur-Technion-AcceleratingGenomeAnalysis-Jan-26-2021-final.pptx" TargetMode="External"/><Relationship Id="rId1" Type="http://schemas.openxmlformats.org/officeDocument/2006/relationships/slideLayout" Target="../slideLayouts/slideLayout2.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watch?v=r7sn41lH-4A" TargetMode="External"/><Relationship Id="rId4" Type="http://schemas.openxmlformats.org/officeDocument/2006/relationships/hyperlink" Target="https://people.inf.ethz.ch/omutlu/pub/onur-Technion-AcceleratingGenomeAnalysis-Jan-26-2021-final.pdf"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playlist?list=PL5Q2soXY2Zi_U2F8yrrNPD9CjcM6CFQXv" TargetMode="External"/><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safari.ethz.ch/projects_and_seminars/fall2021/doku.php?id=bioinformatics" TargetMode="External"/><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ygmQpdDTL7o&amp;list=PL5Q2soXY2Zi9xidyIgBxUz7xRPS-wisBN&amp;index=14" TargetMode="External"/><Relationship Id="rId2" Type="http://schemas.openxmlformats.org/officeDocument/2006/relationships/hyperlink" Target="https://www.youtube.com/watch?v=CrRb32v7SJc&amp;list=PL5Q2soXY2Zi9xidyIgBxUz7xRPS-wisBN&amp;index=5" TargetMode="External"/><Relationship Id="rId1" Type="http://schemas.openxmlformats.org/officeDocument/2006/relationships/slideLayout" Target="../slideLayouts/slideLayout2.xml"/><Relationship Id="rId6" Type="http://schemas.openxmlformats.org/officeDocument/2006/relationships/hyperlink" Target="https://www.youtube.com/onurmutlulectures" TargetMode="External"/><Relationship Id="rId5" Type="http://schemas.openxmlformats.org/officeDocument/2006/relationships/hyperlink" Target="https://www.youtube.com/watch?v=rgjl8ZyLsAg&amp;list=PL5Q2soXY2Zi9E2bBVAgCqLgwiDRQDTyId" TargetMode="External"/><Relationship Id="rId4" Type="http://schemas.openxmlformats.org/officeDocument/2006/relationships/hyperlink" Target="https://www.youtube.com/watch?v=gR7XR-Eepcg&amp;list=PL5Q2soXY2Zi9xidyIgBxUz7xRPS-wisBN&amp;index=10"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arxiv.org/abs/2009.07692" TargetMode="External"/><Relationship Id="rId2" Type="http://schemas.openxmlformats.org/officeDocument/2006/relationships/hyperlink" Target="https://arxiv.org/pdf/1910.09020.pdf" TargetMode="External"/><Relationship Id="rId1" Type="http://schemas.openxmlformats.org/officeDocument/2006/relationships/slideLayout" Target="../slideLayouts/slideLayout6.xml"/><Relationship Id="rId6" Type="http://schemas.openxmlformats.org/officeDocument/2006/relationships/hyperlink" Target="https://arxiv.org/pdf/2008.00961.pdf" TargetMode="External"/><Relationship Id="rId5" Type="http://schemas.openxmlformats.org/officeDocument/2006/relationships/hyperlink" Target="https://arxiv.org/abs/1912.08735" TargetMode="External"/><Relationship Id="rId4" Type="http://schemas.openxmlformats.org/officeDocument/2006/relationships/hyperlink" Target="https://arxiv.org/abs/2003.00110"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hyperlink" Target="https://academic.oup.com/bioinformatics/article-abstract/36/12/3669/5804978" TargetMode="External"/><Relationship Id="rId1" Type="http://schemas.openxmlformats.org/officeDocument/2006/relationships/slideLayout" Target="../slideLayouts/slideLayout6.xml"/><Relationship Id="rId6" Type="http://schemas.openxmlformats.org/officeDocument/2006/relationships/hyperlink" Target="https://arxiv.org/pdf/1707.01631.pdf" TargetMode="External"/><Relationship Id="rId5" Type="http://schemas.openxmlformats.org/officeDocument/2006/relationships/hyperlink" Target="https://people.inf.ethz.ch/omutlu/pub/gatekeeper_FPGA-genome-prealignment-accelerator_bionformatics17.pdf" TargetMode="External"/><Relationship Id="rId4" Type="http://schemas.openxmlformats.org/officeDocument/2006/relationships/hyperlink" Target="https://bmcgenomics.biomedcentral.com/articles/10.1186/s12864-018-4460-0"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tiff"/><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tiff"/><Relationship Id="rId5" Type="http://schemas.openxmlformats.org/officeDocument/2006/relationships/image" Target="../media/image16.tiff"/><Relationship Id="rId4" Type="http://schemas.openxmlformats.org/officeDocument/2006/relationships/image" Target="../media/image15.tiff"/></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Mobile Genomics</a:t>
            </a:r>
            <a:br>
              <a:rPr lang="en-US" b="1" dirty="0">
                <a:solidFill>
                  <a:srgbClr val="C00000"/>
                </a:solidFill>
              </a:rPr>
            </a:br>
            <a:r>
              <a:rPr lang="en-US" dirty="0"/>
              <a:t>Lecture 7: SneakySnake</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29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149293760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SneakySnake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10</a:t>
            </a:fld>
            <a:endParaRPr lang="en-US" altLang="en-US">
              <a:solidFill>
                <a:prstClr val="black"/>
              </a:solidFill>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7585027" y="1711244"/>
            <a:ext cx="640264" cy="461665"/>
          </a:xfrm>
          <a:prstGeom prst="rect">
            <a:avLst/>
          </a:prstGeom>
          <a:noFill/>
        </p:spPr>
        <p:txBody>
          <a:bodyPr wrap="square" rtlCol="0">
            <a:spAutoFit/>
          </a:bodyPr>
          <a:lstStyle/>
          <a:p>
            <a:r>
              <a:rPr lang="en-US" sz="2400">
                <a:ln w="0"/>
                <a:effectLst>
                  <a:outerShdw blurRad="38100" dist="19050" dir="2700000" algn="tl" rotWithShape="0">
                    <a:schemeClr val="dk1">
                      <a:alpha val="40000"/>
                    </a:schemeClr>
                  </a:outerShdw>
                </a:effectLst>
              </a:rPr>
              <a:t>3</a:t>
            </a:r>
          </a:p>
        </p:txBody>
      </p:sp>
      <p:sp>
        <p:nvSpPr>
          <p:cNvPr id="9" name="Rectangle 8"/>
          <p:cNvSpPr/>
          <p:nvPr/>
        </p:nvSpPr>
        <p:spPr>
          <a:xfrm>
            <a:off x="6910469" y="1628800"/>
            <a:ext cx="1097280" cy="640080"/>
          </a:xfrm>
          <a:prstGeom prst="rect">
            <a:avLst/>
          </a:prstGeom>
          <a:ln w="19050">
            <a:solidFill>
              <a:schemeClr val="tx1"/>
            </a:solidFill>
          </a:ln>
        </p:spPr>
        <p:txBody>
          <a:bodyPr wrap="square" rtlCol="0" anchor="ctr">
            <a:spAutoFit/>
          </a:bodyPr>
          <a:lstStyle/>
          <a:p>
            <a:pPr algn="just"/>
            <a:endParaRPr lang="en-US" sz="400" b="1">
              <a:solidFill>
                <a:schemeClr val="bg2"/>
              </a:solidFill>
              <a:latin typeface="europa"/>
            </a:endParaRPr>
          </a:p>
        </p:txBody>
      </p:sp>
      <p:pic>
        <p:nvPicPr>
          <p:cNvPr id="14" name="Picture 13">
            <a:extLst>
              <a:ext uri="{FF2B5EF4-FFF2-40B4-BE49-F238E27FC236}">
                <a16:creationId xmlns:a16="http://schemas.microsoft.com/office/drawing/2014/main" id="{405E738F-A333-6E4E-A31A-F4F3FFC4E4BE}"/>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2770749" y="2997611"/>
            <a:ext cx="5496579" cy="2725750"/>
          </a:xfrm>
          <a:prstGeom prst="rect">
            <a:avLst/>
          </a:prstGeom>
        </p:spPr>
      </p:pic>
      <p:sp>
        <p:nvSpPr>
          <p:cNvPr id="17" name="Rectangle 16">
            <a:extLst>
              <a:ext uri="{FF2B5EF4-FFF2-40B4-BE49-F238E27FC236}">
                <a16:creationId xmlns:a16="http://schemas.microsoft.com/office/drawing/2014/main" id="{B5C6120D-EF35-3741-A178-52515911D63F}"/>
              </a:ext>
            </a:extLst>
          </p:cNvPr>
          <p:cNvSpPr/>
          <p:nvPr/>
        </p:nvSpPr>
        <p:spPr>
          <a:xfrm rot="16200000">
            <a:off x="7046453" y="4175261"/>
            <a:ext cx="2725749" cy="3902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EXIT</a:t>
            </a:r>
          </a:p>
        </p:txBody>
      </p:sp>
      <p:pic>
        <p:nvPicPr>
          <p:cNvPr id="16" name="Picture 15" descr="Image result for snake cartoon">
            <a:extLst>
              <a:ext uri="{FF2B5EF4-FFF2-40B4-BE49-F238E27FC236}">
                <a16:creationId xmlns:a16="http://schemas.microsoft.com/office/drawing/2014/main" id="{40C0E96E-5EBD-1145-913E-F5E6014A229E}"/>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55571" y="3501008"/>
            <a:ext cx="1613722" cy="1433979"/>
          </a:xfrm>
          <a:prstGeom prst="rect">
            <a:avLst/>
          </a:prstGeom>
          <a:noFill/>
          <a:extLst>
            <a:ext uri="{909E8E84-426E-40DD-AFC4-6F175D3DCCD1}">
              <a14:hiddenFill xmlns:a14="http://schemas.microsoft.com/office/drawing/2010/main">
                <a:solidFill>
                  <a:srgbClr val="FFFFFF"/>
                </a:solidFill>
              </a14:hiddenFill>
            </a:ext>
          </a:extLst>
        </p:spPr>
      </p:pic>
      <p:sp>
        <p:nvSpPr>
          <p:cNvPr id="48" name="Rectangle 47">
            <a:extLst>
              <a:ext uri="{FF2B5EF4-FFF2-40B4-BE49-F238E27FC236}">
                <a16:creationId xmlns:a16="http://schemas.microsoft.com/office/drawing/2014/main" id="{AE868364-1855-C74C-A9DD-A0D3EC41B99B}"/>
              </a:ext>
            </a:extLst>
          </p:cNvPr>
          <p:cNvSpPr/>
          <p:nvPr/>
        </p:nvSpPr>
        <p:spPr>
          <a:xfrm>
            <a:off x="2369953" y="4294624"/>
            <a:ext cx="2562087" cy="180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171A4"/>
              </a:solidFill>
            </a:endParaRPr>
          </a:p>
        </p:txBody>
      </p:sp>
      <p:sp>
        <p:nvSpPr>
          <p:cNvPr id="58" name="TextBox 57">
            <a:extLst>
              <a:ext uri="{FF2B5EF4-FFF2-40B4-BE49-F238E27FC236}">
                <a16:creationId xmlns:a16="http://schemas.microsoft.com/office/drawing/2014/main" id="{D25C0B9F-8639-B84C-A741-146BEA46559A}"/>
              </a:ext>
            </a:extLst>
          </p:cNvPr>
          <p:cNvSpPr txBox="1"/>
          <p:nvPr/>
        </p:nvSpPr>
        <p:spPr>
          <a:xfrm>
            <a:off x="7593836" y="1721139"/>
            <a:ext cx="640264" cy="461665"/>
          </a:xfrm>
          <a:prstGeom prst="rect">
            <a:avLst/>
          </a:prstGeom>
          <a:noFill/>
        </p:spPr>
        <p:txBody>
          <a:bodyPr wrap="square" rtlCol="0">
            <a:spAutoFit/>
          </a:bodyPr>
          <a:lstStyle/>
          <a:p>
            <a:r>
              <a:rPr lang="en-US" sz="2400">
                <a:ln w="0"/>
                <a:effectLst>
                  <a:outerShdw blurRad="38100" dist="19050" dir="2700000" algn="tl" rotWithShape="0">
                    <a:schemeClr val="dk1">
                      <a:alpha val="40000"/>
                    </a:schemeClr>
                  </a:outerShdw>
                </a:effectLst>
              </a:rPr>
              <a:t>2</a:t>
            </a:r>
          </a:p>
        </p:txBody>
      </p:sp>
      <p:sp>
        <p:nvSpPr>
          <p:cNvPr id="59" name="Rectangle 58">
            <a:extLst>
              <a:ext uri="{FF2B5EF4-FFF2-40B4-BE49-F238E27FC236}">
                <a16:creationId xmlns:a16="http://schemas.microsoft.com/office/drawing/2014/main" id="{C16E936C-17C5-E747-AD7D-3EF8AC99D79F}"/>
              </a:ext>
            </a:extLst>
          </p:cNvPr>
          <p:cNvSpPr/>
          <p:nvPr/>
        </p:nvSpPr>
        <p:spPr>
          <a:xfrm>
            <a:off x="4932040" y="3897071"/>
            <a:ext cx="2304256" cy="17831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171A4"/>
              </a:solidFill>
            </a:endParaRPr>
          </a:p>
        </p:txBody>
      </p:sp>
      <p:sp>
        <p:nvSpPr>
          <p:cNvPr id="76" name="TextBox 75">
            <a:extLst>
              <a:ext uri="{FF2B5EF4-FFF2-40B4-BE49-F238E27FC236}">
                <a16:creationId xmlns:a16="http://schemas.microsoft.com/office/drawing/2014/main" id="{A9DFBFD2-B0F9-024C-B042-98E5B207EFA8}"/>
              </a:ext>
            </a:extLst>
          </p:cNvPr>
          <p:cNvSpPr txBox="1"/>
          <p:nvPr/>
        </p:nvSpPr>
        <p:spPr>
          <a:xfrm>
            <a:off x="7593836" y="1741778"/>
            <a:ext cx="640264" cy="461665"/>
          </a:xfrm>
          <a:prstGeom prst="rect">
            <a:avLst/>
          </a:prstGeom>
          <a:noFill/>
        </p:spPr>
        <p:txBody>
          <a:bodyPr wrap="square" rtlCol="0">
            <a:spAutoFit/>
          </a:bodyPr>
          <a:lstStyle/>
          <a:p>
            <a:r>
              <a:rPr lang="en-US" sz="2400">
                <a:ln w="0"/>
                <a:effectLst>
                  <a:outerShdw blurRad="38100" dist="19050" dir="2700000" algn="tl" rotWithShape="0">
                    <a:schemeClr val="dk1">
                      <a:alpha val="40000"/>
                    </a:schemeClr>
                  </a:outerShdw>
                </a:effectLst>
              </a:rPr>
              <a:t>1</a:t>
            </a:r>
          </a:p>
        </p:txBody>
      </p:sp>
      <p:sp>
        <p:nvSpPr>
          <p:cNvPr id="77" name="Rectangle 76">
            <a:extLst>
              <a:ext uri="{FF2B5EF4-FFF2-40B4-BE49-F238E27FC236}">
                <a16:creationId xmlns:a16="http://schemas.microsoft.com/office/drawing/2014/main" id="{6FB8C31A-51D0-104D-8B6B-95CE0C77832E}"/>
              </a:ext>
            </a:extLst>
          </p:cNvPr>
          <p:cNvSpPr/>
          <p:nvPr/>
        </p:nvSpPr>
        <p:spPr>
          <a:xfrm>
            <a:off x="7164288" y="3537032"/>
            <a:ext cx="1476000" cy="18471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171A4"/>
              </a:solidFill>
            </a:endParaRPr>
          </a:p>
        </p:txBody>
      </p:sp>
      <p:sp>
        <p:nvSpPr>
          <p:cNvPr id="78" name="TextBox 77">
            <a:extLst>
              <a:ext uri="{FF2B5EF4-FFF2-40B4-BE49-F238E27FC236}">
                <a16:creationId xmlns:a16="http://schemas.microsoft.com/office/drawing/2014/main" id="{DCA66EE7-F096-B24B-97B7-03FE4AF6193E}"/>
              </a:ext>
            </a:extLst>
          </p:cNvPr>
          <p:cNvSpPr txBox="1"/>
          <p:nvPr/>
        </p:nvSpPr>
        <p:spPr>
          <a:xfrm>
            <a:off x="7586448" y="1738220"/>
            <a:ext cx="640264" cy="461665"/>
          </a:xfrm>
          <a:prstGeom prst="rect">
            <a:avLst/>
          </a:prstGeom>
          <a:noFill/>
        </p:spPr>
        <p:txBody>
          <a:bodyPr wrap="square" rtlCol="0">
            <a:spAutoFit/>
          </a:bodyPr>
          <a:lstStyle/>
          <a:p>
            <a:r>
              <a:rPr lang="en-US" sz="2400">
                <a:ln w="0"/>
                <a:effectLst>
                  <a:outerShdw blurRad="38100" dist="19050" dir="2700000" algn="tl" rotWithShape="0">
                    <a:schemeClr val="dk1">
                      <a:alpha val="40000"/>
                    </a:schemeClr>
                  </a:outerShdw>
                </a:effectLst>
              </a:rPr>
              <a:t>0</a:t>
            </a:r>
          </a:p>
        </p:txBody>
      </p:sp>
      <p:sp>
        <p:nvSpPr>
          <p:cNvPr id="79" name="Rectangle 78">
            <a:extLst>
              <a:ext uri="{FF2B5EF4-FFF2-40B4-BE49-F238E27FC236}">
                <a16:creationId xmlns:a16="http://schemas.microsoft.com/office/drawing/2014/main" id="{C748629A-8EAE-7641-921B-7F6EC3336FDD}"/>
              </a:ext>
            </a:extLst>
          </p:cNvPr>
          <p:cNvSpPr/>
          <p:nvPr/>
        </p:nvSpPr>
        <p:spPr>
          <a:xfrm>
            <a:off x="7023567" y="1726575"/>
            <a:ext cx="466261" cy="43468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nvGrpSpPr>
          <p:cNvPr id="57" name="Group 56">
            <a:extLst>
              <a:ext uri="{FF2B5EF4-FFF2-40B4-BE49-F238E27FC236}">
                <a16:creationId xmlns:a16="http://schemas.microsoft.com/office/drawing/2014/main" id="{D5A293A7-AE72-A049-86B0-3169520805BD}"/>
              </a:ext>
            </a:extLst>
          </p:cNvPr>
          <p:cNvGrpSpPr/>
          <p:nvPr/>
        </p:nvGrpSpPr>
        <p:grpSpPr>
          <a:xfrm>
            <a:off x="4880935" y="3172352"/>
            <a:ext cx="293637" cy="2504685"/>
            <a:chOff x="4880935" y="3172352"/>
            <a:chExt cx="1368152" cy="2504685"/>
          </a:xfrm>
        </p:grpSpPr>
        <p:cxnSp>
          <p:nvCxnSpPr>
            <p:cNvPr id="49" name="Straight Arrow Connector 48">
              <a:extLst>
                <a:ext uri="{FF2B5EF4-FFF2-40B4-BE49-F238E27FC236}">
                  <a16:creationId xmlns:a16="http://schemas.microsoft.com/office/drawing/2014/main" id="{32354A49-8D8B-0841-B801-FBB6DEA8228D}"/>
                </a:ext>
              </a:extLst>
            </p:cNvPr>
            <p:cNvCxnSpPr>
              <a:cxnSpLocks/>
            </p:cNvCxnSpPr>
            <p:nvPr/>
          </p:nvCxnSpPr>
          <p:spPr>
            <a:xfrm flipV="1">
              <a:off x="4880935" y="3172352"/>
              <a:ext cx="1368152" cy="121951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25089DBB-58AC-7443-AE62-41AEEF3304DD}"/>
                </a:ext>
              </a:extLst>
            </p:cNvPr>
            <p:cNvCxnSpPr>
              <a:cxnSpLocks/>
            </p:cNvCxnSpPr>
            <p:nvPr/>
          </p:nvCxnSpPr>
          <p:spPr>
            <a:xfrm flipV="1">
              <a:off x="4880935" y="3604400"/>
              <a:ext cx="1368152" cy="79670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567EE76D-C31A-4B4D-92F1-1539A7504BFB}"/>
                </a:ext>
              </a:extLst>
            </p:cNvPr>
            <p:cNvCxnSpPr>
              <a:cxnSpLocks/>
            </p:cNvCxnSpPr>
            <p:nvPr/>
          </p:nvCxnSpPr>
          <p:spPr>
            <a:xfrm flipV="1">
              <a:off x="4880935" y="4078954"/>
              <a:ext cx="1368152" cy="31291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F1081564-BAFC-5240-86EE-376766F72175}"/>
                </a:ext>
              </a:extLst>
            </p:cNvPr>
            <p:cNvCxnSpPr>
              <a:cxnSpLocks/>
            </p:cNvCxnSpPr>
            <p:nvPr/>
          </p:nvCxnSpPr>
          <p:spPr>
            <a:xfrm>
              <a:off x="4880935" y="4401108"/>
              <a:ext cx="1368152" cy="6277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214E0230-4482-FA48-9529-9099C5EEA18E}"/>
                </a:ext>
              </a:extLst>
            </p:cNvPr>
            <p:cNvCxnSpPr>
              <a:cxnSpLocks/>
            </p:cNvCxnSpPr>
            <p:nvPr/>
          </p:nvCxnSpPr>
          <p:spPr>
            <a:xfrm>
              <a:off x="4880935" y="4410346"/>
              <a:ext cx="1368152" cy="48049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232A2ECE-7F50-D341-8F21-1F977A529C84}"/>
                </a:ext>
              </a:extLst>
            </p:cNvPr>
            <p:cNvCxnSpPr>
              <a:cxnSpLocks/>
            </p:cNvCxnSpPr>
            <p:nvPr/>
          </p:nvCxnSpPr>
          <p:spPr>
            <a:xfrm>
              <a:off x="4880935" y="4410346"/>
              <a:ext cx="1368152" cy="8062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D046B0F1-9A06-094E-8EEC-C5A1FB852A77}"/>
                </a:ext>
              </a:extLst>
            </p:cNvPr>
            <p:cNvCxnSpPr>
              <a:cxnSpLocks/>
            </p:cNvCxnSpPr>
            <p:nvPr/>
          </p:nvCxnSpPr>
          <p:spPr>
            <a:xfrm>
              <a:off x="4880935" y="4432494"/>
              <a:ext cx="1368152" cy="124454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56" name="Rectangle 55">
            <a:extLst>
              <a:ext uri="{FF2B5EF4-FFF2-40B4-BE49-F238E27FC236}">
                <a16:creationId xmlns:a16="http://schemas.microsoft.com/office/drawing/2014/main" id="{76EA1A54-4121-2A4E-82B6-2F97A50559A9}"/>
              </a:ext>
            </a:extLst>
          </p:cNvPr>
          <p:cNvSpPr/>
          <p:nvPr/>
        </p:nvSpPr>
        <p:spPr>
          <a:xfrm>
            <a:off x="5076056" y="3038232"/>
            <a:ext cx="432048" cy="2726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b="1">
                <a:solidFill>
                  <a:srgbClr val="FF0000"/>
                </a:solidFill>
              </a:rPr>
              <a:t>0</a:t>
            </a:r>
          </a:p>
          <a:p>
            <a:pPr algn="ctr">
              <a:spcAft>
                <a:spcPts val="1000"/>
              </a:spcAft>
            </a:pPr>
            <a:r>
              <a:rPr lang="en-US" b="1">
                <a:solidFill>
                  <a:srgbClr val="FF0000"/>
                </a:solidFill>
              </a:rPr>
              <a:t>0</a:t>
            </a:r>
          </a:p>
          <a:p>
            <a:pPr algn="ctr">
              <a:spcAft>
                <a:spcPts val="1000"/>
              </a:spcAft>
            </a:pPr>
            <a:r>
              <a:rPr lang="en-US" b="1">
                <a:solidFill>
                  <a:srgbClr val="FF0000"/>
                </a:solidFill>
              </a:rPr>
              <a:t>4</a:t>
            </a:r>
          </a:p>
          <a:p>
            <a:pPr algn="ctr">
              <a:spcAft>
                <a:spcPts val="1000"/>
              </a:spcAft>
            </a:pPr>
            <a:r>
              <a:rPr lang="en-US" b="1">
                <a:solidFill>
                  <a:srgbClr val="FF0000"/>
                </a:solidFill>
              </a:rPr>
              <a:t>0</a:t>
            </a:r>
          </a:p>
          <a:p>
            <a:pPr algn="ctr">
              <a:spcAft>
                <a:spcPts val="1000"/>
              </a:spcAft>
            </a:pPr>
            <a:r>
              <a:rPr lang="en-US" b="1">
                <a:solidFill>
                  <a:srgbClr val="FF0000"/>
                </a:solidFill>
              </a:rPr>
              <a:t>2</a:t>
            </a:r>
          </a:p>
          <a:p>
            <a:pPr algn="ctr">
              <a:spcAft>
                <a:spcPts val="1000"/>
              </a:spcAft>
            </a:pPr>
            <a:r>
              <a:rPr lang="en-US" b="1">
                <a:solidFill>
                  <a:srgbClr val="FF0000"/>
                </a:solidFill>
              </a:rPr>
              <a:t>0</a:t>
            </a:r>
          </a:p>
          <a:p>
            <a:pPr algn="ctr">
              <a:spcAft>
                <a:spcPts val="1000"/>
              </a:spcAft>
            </a:pPr>
            <a:r>
              <a:rPr lang="en-US" b="1">
                <a:solidFill>
                  <a:srgbClr val="FF0000"/>
                </a:solidFill>
              </a:rPr>
              <a:t>0</a:t>
            </a:r>
          </a:p>
        </p:txBody>
      </p:sp>
      <p:sp>
        <p:nvSpPr>
          <p:cNvPr id="6" name="Rectangle 5">
            <a:extLst>
              <a:ext uri="{FF2B5EF4-FFF2-40B4-BE49-F238E27FC236}">
                <a16:creationId xmlns:a16="http://schemas.microsoft.com/office/drawing/2014/main" id="{DC97228D-E126-784E-8F75-E0B65D446C02}"/>
              </a:ext>
            </a:extLst>
          </p:cNvPr>
          <p:cNvSpPr/>
          <p:nvPr/>
        </p:nvSpPr>
        <p:spPr>
          <a:xfrm rot="16200000">
            <a:off x="1213476" y="4174932"/>
            <a:ext cx="2726407" cy="39024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ENTRANCE</a:t>
            </a:r>
          </a:p>
        </p:txBody>
      </p:sp>
      <p:cxnSp>
        <p:nvCxnSpPr>
          <p:cNvPr id="18" name="Straight Arrow Connector 17">
            <a:extLst>
              <a:ext uri="{FF2B5EF4-FFF2-40B4-BE49-F238E27FC236}">
                <a16:creationId xmlns:a16="http://schemas.microsoft.com/office/drawing/2014/main" id="{536D989F-4F00-0F40-8F7A-2108A6B220A8}"/>
              </a:ext>
            </a:extLst>
          </p:cNvPr>
          <p:cNvCxnSpPr>
            <a:cxnSpLocks/>
          </p:cNvCxnSpPr>
          <p:nvPr/>
        </p:nvCxnSpPr>
        <p:spPr>
          <a:xfrm flipV="1">
            <a:off x="1547664" y="3140968"/>
            <a:ext cx="1368152" cy="121951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6B0BE45-CF6D-E744-8369-BB2A600A80BB}"/>
              </a:ext>
            </a:extLst>
          </p:cNvPr>
          <p:cNvCxnSpPr>
            <a:cxnSpLocks/>
          </p:cNvCxnSpPr>
          <p:nvPr/>
        </p:nvCxnSpPr>
        <p:spPr>
          <a:xfrm flipV="1">
            <a:off x="1547664" y="3573016"/>
            <a:ext cx="1368152" cy="79670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7FF41472-4419-1C47-B47F-0C75CEB03D68}"/>
              </a:ext>
            </a:extLst>
          </p:cNvPr>
          <p:cNvCxnSpPr>
            <a:cxnSpLocks/>
          </p:cNvCxnSpPr>
          <p:nvPr/>
        </p:nvCxnSpPr>
        <p:spPr>
          <a:xfrm flipV="1">
            <a:off x="1547664" y="4047570"/>
            <a:ext cx="1368152" cy="31291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B0620BFE-B43C-D245-8CB4-3F35E7A3340E}"/>
              </a:ext>
            </a:extLst>
          </p:cNvPr>
          <p:cNvCxnSpPr>
            <a:cxnSpLocks/>
          </p:cNvCxnSpPr>
          <p:nvPr/>
        </p:nvCxnSpPr>
        <p:spPr>
          <a:xfrm>
            <a:off x="1547664" y="4369724"/>
            <a:ext cx="1368152" cy="6277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F53E3C3B-5D4C-D744-8D03-05A1B2BF38E6}"/>
              </a:ext>
            </a:extLst>
          </p:cNvPr>
          <p:cNvCxnSpPr>
            <a:cxnSpLocks/>
          </p:cNvCxnSpPr>
          <p:nvPr/>
        </p:nvCxnSpPr>
        <p:spPr>
          <a:xfrm>
            <a:off x="1547664" y="4378962"/>
            <a:ext cx="1368152" cy="48049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85E3E13-8CEC-2444-BED3-F5B19A86606E}"/>
              </a:ext>
            </a:extLst>
          </p:cNvPr>
          <p:cNvCxnSpPr>
            <a:cxnSpLocks/>
          </p:cNvCxnSpPr>
          <p:nvPr/>
        </p:nvCxnSpPr>
        <p:spPr>
          <a:xfrm>
            <a:off x="1547664" y="4378962"/>
            <a:ext cx="1368152" cy="8062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938C2C4-9B09-A442-9D20-61A291375AFE}"/>
              </a:ext>
            </a:extLst>
          </p:cNvPr>
          <p:cNvCxnSpPr>
            <a:cxnSpLocks/>
          </p:cNvCxnSpPr>
          <p:nvPr/>
        </p:nvCxnSpPr>
        <p:spPr>
          <a:xfrm>
            <a:off x="1547664" y="4401110"/>
            <a:ext cx="1368152" cy="124454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2D84B5DE-DB9D-3C4D-8C71-167098FEF820}"/>
              </a:ext>
            </a:extLst>
          </p:cNvPr>
          <p:cNvSpPr/>
          <p:nvPr/>
        </p:nvSpPr>
        <p:spPr>
          <a:xfrm>
            <a:off x="2843808" y="3006848"/>
            <a:ext cx="432048" cy="2726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b="1">
                <a:solidFill>
                  <a:srgbClr val="FF0000"/>
                </a:solidFill>
              </a:rPr>
              <a:t>0</a:t>
            </a:r>
          </a:p>
          <a:p>
            <a:pPr algn="ctr">
              <a:spcAft>
                <a:spcPts val="1000"/>
              </a:spcAft>
            </a:pPr>
            <a:r>
              <a:rPr lang="en-US" b="1">
                <a:solidFill>
                  <a:srgbClr val="FF0000"/>
                </a:solidFill>
              </a:rPr>
              <a:t>0</a:t>
            </a:r>
          </a:p>
          <a:p>
            <a:pPr algn="ctr">
              <a:spcAft>
                <a:spcPts val="1000"/>
              </a:spcAft>
            </a:pPr>
            <a:r>
              <a:rPr lang="en-US" b="1">
                <a:solidFill>
                  <a:srgbClr val="FF0000"/>
                </a:solidFill>
              </a:rPr>
              <a:t>0</a:t>
            </a:r>
          </a:p>
          <a:p>
            <a:pPr algn="ctr">
              <a:spcAft>
                <a:spcPts val="1000"/>
              </a:spcAft>
            </a:pPr>
            <a:r>
              <a:rPr lang="en-US" b="1">
                <a:solidFill>
                  <a:srgbClr val="FF0000"/>
                </a:solidFill>
              </a:rPr>
              <a:t>4</a:t>
            </a:r>
          </a:p>
          <a:p>
            <a:pPr algn="ctr">
              <a:spcAft>
                <a:spcPts val="1000"/>
              </a:spcAft>
            </a:pPr>
            <a:r>
              <a:rPr lang="en-US" b="1">
                <a:solidFill>
                  <a:srgbClr val="FF0000"/>
                </a:solidFill>
              </a:rPr>
              <a:t>1</a:t>
            </a:r>
          </a:p>
          <a:p>
            <a:pPr algn="ctr">
              <a:spcAft>
                <a:spcPts val="1000"/>
              </a:spcAft>
            </a:pPr>
            <a:r>
              <a:rPr lang="en-US" b="1">
                <a:solidFill>
                  <a:srgbClr val="FF0000"/>
                </a:solidFill>
              </a:rPr>
              <a:t>0</a:t>
            </a:r>
          </a:p>
          <a:p>
            <a:pPr algn="ctr">
              <a:spcAft>
                <a:spcPts val="1000"/>
              </a:spcAft>
            </a:pPr>
            <a:r>
              <a:rPr lang="en-US" b="1">
                <a:solidFill>
                  <a:srgbClr val="FF0000"/>
                </a:solidFill>
              </a:rPr>
              <a:t>1</a:t>
            </a:r>
          </a:p>
        </p:txBody>
      </p:sp>
      <p:grpSp>
        <p:nvGrpSpPr>
          <p:cNvPr id="60" name="Group 59">
            <a:extLst>
              <a:ext uri="{FF2B5EF4-FFF2-40B4-BE49-F238E27FC236}">
                <a16:creationId xmlns:a16="http://schemas.microsoft.com/office/drawing/2014/main" id="{EF9EA370-CED1-6644-B247-A0B26B4D4D0A}"/>
              </a:ext>
            </a:extLst>
          </p:cNvPr>
          <p:cNvGrpSpPr/>
          <p:nvPr/>
        </p:nvGrpSpPr>
        <p:grpSpPr>
          <a:xfrm>
            <a:off x="7087631" y="3148385"/>
            <a:ext cx="342735" cy="2413204"/>
            <a:chOff x="4880935" y="3562597"/>
            <a:chExt cx="1596916" cy="2413204"/>
          </a:xfrm>
        </p:grpSpPr>
        <p:cxnSp>
          <p:nvCxnSpPr>
            <p:cNvPr id="61" name="Straight Arrow Connector 60">
              <a:extLst>
                <a:ext uri="{FF2B5EF4-FFF2-40B4-BE49-F238E27FC236}">
                  <a16:creationId xmlns:a16="http://schemas.microsoft.com/office/drawing/2014/main" id="{463DF6E9-EFB5-984B-A227-8952EE1A0B33}"/>
                </a:ext>
              </a:extLst>
            </p:cNvPr>
            <p:cNvCxnSpPr>
              <a:cxnSpLocks/>
            </p:cNvCxnSpPr>
            <p:nvPr/>
          </p:nvCxnSpPr>
          <p:spPr>
            <a:xfrm flipV="1">
              <a:off x="4880935" y="3562597"/>
              <a:ext cx="1363698" cy="82927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B6B91658-F9CB-F346-B442-143CAAD6EF5A}"/>
                </a:ext>
              </a:extLst>
            </p:cNvPr>
            <p:cNvCxnSpPr>
              <a:cxnSpLocks/>
            </p:cNvCxnSpPr>
            <p:nvPr/>
          </p:nvCxnSpPr>
          <p:spPr>
            <a:xfrm flipV="1">
              <a:off x="4880935" y="3997668"/>
              <a:ext cx="1363698" cy="4034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6FC8C376-BECC-9244-999B-044DE3577982}"/>
                </a:ext>
              </a:extLst>
            </p:cNvPr>
            <p:cNvCxnSpPr>
              <a:cxnSpLocks/>
            </p:cNvCxnSpPr>
            <p:nvPr/>
          </p:nvCxnSpPr>
          <p:spPr>
            <a:xfrm>
              <a:off x="4880935" y="4391870"/>
              <a:ext cx="1575478" cy="830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2AE21A21-E006-944B-B889-9E4DFA84E344}"/>
                </a:ext>
              </a:extLst>
            </p:cNvPr>
            <p:cNvCxnSpPr>
              <a:cxnSpLocks/>
            </p:cNvCxnSpPr>
            <p:nvPr/>
          </p:nvCxnSpPr>
          <p:spPr>
            <a:xfrm>
              <a:off x="4880935" y="4401108"/>
              <a:ext cx="1363698" cy="37359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9BAC343E-CC6E-5345-BD75-C77BBDEE59F6}"/>
                </a:ext>
              </a:extLst>
            </p:cNvPr>
            <p:cNvCxnSpPr>
              <a:cxnSpLocks/>
            </p:cNvCxnSpPr>
            <p:nvPr/>
          </p:nvCxnSpPr>
          <p:spPr>
            <a:xfrm>
              <a:off x="4880935" y="4410346"/>
              <a:ext cx="1575478" cy="7595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ACDA4608-7DA4-4C43-A0E0-8F5D8D371A41}"/>
                </a:ext>
              </a:extLst>
            </p:cNvPr>
            <p:cNvCxnSpPr>
              <a:cxnSpLocks/>
            </p:cNvCxnSpPr>
            <p:nvPr/>
          </p:nvCxnSpPr>
          <p:spPr>
            <a:xfrm>
              <a:off x="4880935" y="4410346"/>
              <a:ext cx="1596916" cy="108905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C20BA5F5-6D92-B94B-AB81-5957358B9FBA}"/>
                </a:ext>
              </a:extLst>
            </p:cNvPr>
            <p:cNvCxnSpPr>
              <a:cxnSpLocks/>
            </p:cNvCxnSpPr>
            <p:nvPr/>
          </p:nvCxnSpPr>
          <p:spPr>
            <a:xfrm>
              <a:off x="4880935" y="4432494"/>
              <a:ext cx="1363698" cy="154330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68" name="Rectangle 67">
            <a:extLst>
              <a:ext uri="{FF2B5EF4-FFF2-40B4-BE49-F238E27FC236}">
                <a16:creationId xmlns:a16="http://schemas.microsoft.com/office/drawing/2014/main" id="{7CF1B87B-29D7-AC4D-A33E-75BF6F542A2C}"/>
              </a:ext>
            </a:extLst>
          </p:cNvPr>
          <p:cNvSpPr/>
          <p:nvPr/>
        </p:nvSpPr>
        <p:spPr>
          <a:xfrm>
            <a:off x="7282752" y="2996952"/>
            <a:ext cx="432048" cy="2726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b="1">
                <a:solidFill>
                  <a:srgbClr val="FF0000"/>
                </a:solidFill>
              </a:rPr>
              <a:t>0</a:t>
            </a:r>
          </a:p>
          <a:p>
            <a:pPr algn="ctr">
              <a:spcAft>
                <a:spcPts val="1000"/>
              </a:spcAft>
            </a:pPr>
            <a:r>
              <a:rPr lang="en-US" b="1">
                <a:solidFill>
                  <a:srgbClr val="FF0000"/>
                </a:solidFill>
              </a:rPr>
              <a:t>1</a:t>
            </a:r>
          </a:p>
          <a:p>
            <a:pPr algn="ctr">
              <a:spcAft>
                <a:spcPts val="1000"/>
              </a:spcAft>
            </a:pPr>
            <a:r>
              <a:rPr lang="en-US" b="1">
                <a:solidFill>
                  <a:srgbClr val="FF0000"/>
                </a:solidFill>
              </a:rPr>
              <a:t>1</a:t>
            </a:r>
          </a:p>
          <a:p>
            <a:pPr algn="ctr">
              <a:spcAft>
                <a:spcPts val="1000"/>
              </a:spcAft>
            </a:pPr>
            <a:r>
              <a:rPr lang="en-US" b="1">
                <a:solidFill>
                  <a:srgbClr val="FF0000"/>
                </a:solidFill>
              </a:rPr>
              <a:t>0</a:t>
            </a:r>
          </a:p>
          <a:p>
            <a:pPr algn="ctr">
              <a:spcAft>
                <a:spcPts val="1000"/>
              </a:spcAft>
            </a:pPr>
            <a:r>
              <a:rPr lang="en-US" b="1">
                <a:solidFill>
                  <a:srgbClr val="FF0000"/>
                </a:solidFill>
              </a:rPr>
              <a:t>1</a:t>
            </a:r>
          </a:p>
          <a:p>
            <a:pPr algn="ctr">
              <a:spcAft>
                <a:spcPts val="1000"/>
              </a:spcAft>
            </a:pPr>
            <a:r>
              <a:rPr lang="en-US" b="1">
                <a:solidFill>
                  <a:srgbClr val="FF0000"/>
                </a:solidFill>
              </a:rPr>
              <a:t>0</a:t>
            </a:r>
          </a:p>
          <a:p>
            <a:pPr algn="ctr">
              <a:spcAft>
                <a:spcPts val="1000"/>
              </a:spcAft>
            </a:pPr>
            <a:r>
              <a:rPr lang="en-US" b="1">
                <a:solidFill>
                  <a:srgbClr val="FF0000"/>
                </a:solidFill>
              </a:rPr>
              <a:t>0</a:t>
            </a:r>
          </a:p>
        </p:txBody>
      </p:sp>
    </p:spTree>
    <p:extLst>
      <p:ext uri="{BB962C8B-B14F-4D97-AF65-F5344CB8AC3E}">
        <p14:creationId xmlns:p14="http://schemas.microsoft.com/office/powerpoint/2010/main" val="37385473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par>
                                <p:cTn id="8" presetID="9"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dissolve">
                                      <p:cBhvr>
                                        <p:cTn id="10" dur="500"/>
                                        <p:tgtEl>
                                          <p:spTgt spid="20"/>
                                        </p:tgtEl>
                                      </p:cBhvr>
                                    </p:animEffect>
                                  </p:childTnLst>
                                </p:cTn>
                              </p:par>
                              <p:par>
                                <p:cTn id="11" presetID="9"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par>
                                <p:cTn id="14" presetID="9"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dissolve">
                                      <p:cBhvr>
                                        <p:cTn id="16" dur="500"/>
                                        <p:tgtEl>
                                          <p:spTgt spid="26"/>
                                        </p:tgtEl>
                                      </p:cBhvr>
                                    </p:animEffect>
                                  </p:childTnLst>
                                </p:cTn>
                              </p:par>
                              <p:par>
                                <p:cTn id="17" presetID="9"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dissolve">
                                      <p:cBhvr>
                                        <p:cTn id="19" dur="500"/>
                                        <p:tgtEl>
                                          <p:spTgt spid="29"/>
                                        </p:tgtEl>
                                      </p:cBhvr>
                                    </p:animEffect>
                                  </p:childTnLst>
                                </p:cTn>
                              </p:par>
                              <p:par>
                                <p:cTn id="20" presetID="9"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dissolve">
                                      <p:cBhvr>
                                        <p:cTn id="22" dur="500"/>
                                        <p:tgtEl>
                                          <p:spTgt spid="32"/>
                                        </p:tgtEl>
                                      </p:cBhvr>
                                    </p:animEffect>
                                  </p:childTnLst>
                                </p:cTn>
                              </p:par>
                              <p:par>
                                <p:cTn id="23" presetID="9"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dissolve">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8"/>
                                        </p:tgtEl>
                                        <p:attrNameLst>
                                          <p:attrName>style.visibility</p:attrName>
                                        </p:attrNameLst>
                                      </p:cBhvr>
                                      <p:to>
                                        <p:strVal val="visible"/>
                                      </p:to>
                                    </p:set>
                                  </p:childTnLst>
                                </p:cTn>
                              </p:par>
                              <p:par>
                                <p:cTn id="30" presetID="3" presetClass="entr" presetSubtype="5"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blinds(vertical)">
                                      <p:cBhvr>
                                        <p:cTn id="32" dur="500"/>
                                        <p:tgtEl>
                                          <p:spTgt spid="4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nodeType="clickEffect">
                                  <p:stCondLst>
                                    <p:cond delay="0"/>
                                  </p:stCondLst>
                                  <p:childTnLst>
                                    <p:animEffect transition="out" filter="dissolv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par>
                                <p:cTn id="38" presetID="9" presetClass="exit" presetSubtype="0" fill="hold" nodeType="withEffect">
                                  <p:stCondLst>
                                    <p:cond delay="0"/>
                                  </p:stCondLst>
                                  <p:childTnLst>
                                    <p:animEffect transition="out" filter="dissolve">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par>
                                <p:cTn id="41" presetID="9" presetClass="exit" presetSubtype="0" fill="hold" nodeType="withEffect">
                                  <p:stCondLst>
                                    <p:cond delay="0"/>
                                  </p:stCondLst>
                                  <p:childTnLst>
                                    <p:animEffect transition="out" filter="dissolve">
                                      <p:cBhvr>
                                        <p:cTn id="42" dur="500"/>
                                        <p:tgtEl>
                                          <p:spTgt spid="23"/>
                                        </p:tgtEl>
                                      </p:cBhvr>
                                    </p:animEffect>
                                    <p:set>
                                      <p:cBhvr>
                                        <p:cTn id="43" dur="1" fill="hold">
                                          <p:stCondLst>
                                            <p:cond delay="499"/>
                                          </p:stCondLst>
                                        </p:cTn>
                                        <p:tgtEl>
                                          <p:spTgt spid="23"/>
                                        </p:tgtEl>
                                        <p:attrNameLst>
                                          <p:attrName>style.visibility</p:attrName>
                                        </p:attrNameLst>
                                      </p:cBhvr>
                                      <p:to>
                                        <p:strVal val="hidden"/>
                                      </p:to>
                                    </p:set>
                                  </p:childTnLst>
                                </p:cTn>
                              </p:par>
                              <p:par>
                                <p:cTn id="44" presetID="9" presetClass="exit" presetSubtype="0" fill="hold" nodeType="withEffect">
                                  <p:stCondLst>
                                    <p:cond delay="0"/>
                                  </p:stCondLst>
                                  <p:childTnLst>
                                    <p:animEffect transition="out" filter="dissolve">
                                      <p:cBhvr>
                                        <p:cTn id="45" dur="500"/>
                                        <p:tgtEl>
                                          <p:spTgt spid="29"/>
                                        </p:tgtEl>
                                      </p:cBhvr>
                                    </p:animEffect>
                                    <p:set>
                                      <p:cBhvr>
                                        <p:cTn id="46" dur="1" fill="hold">
                                          <p:stCondLst>
                                            <p:cond delay="499"/>
                                          </p:stCondLst>
                                        </p:cTn>
                                        <p:tgtEl>
                                          <p:spTgt spid="29"/>
                                        </p:tgtEl>
                                        <p:attrNameLst>
                                          <p:attrName>style.visibility</p:attrName>
                                        </p:attrNameLst>
                                      </p:cBhvr>
                                      <p:to>
                                        <p:strVal val="hidden"/>
                                      </p:to>
                                    </p:set>
                                  </p:childTnLst>
                                </p:cTn>
                              </p:par>
                              <p:par>
                                <p:cTn id="47" presetID="9" presetClass="exit" presetSubtype="0" fill="hold" nodeType="withEffect">
                                  <p:stCondLst>
                                    <p:cond delay="0"/>
                                  </p:stCondLst>
                                  <p:childTnLst>
                                    <p:animEffect transition="out" filter="dissolve">
                                      <p:cBhvr>
                                        <p:cTn id="48" dur="500"/>
                                        <p:tgtEl>
                                          <p:spTgt spid="32"/>
                                        </p:tgtEl>
                                      </p:cBhvr>
                                    </p:animEffect>
                                    <p:set>
                                      <p:cBhvr>
                                        <p:cTn id="49" dur="1" fill="hold">
                                          <p:stCondLst>
                                            <p:cond delay="499"/>
                                          </p:stCondLst>
                                        </p:cTn>
                                        <p:tgtEl>
                                          <p:spTgt spid="32"/>
                                        </p:tgtEl>
                                        <p:attrNameLst>
                                          <p:attrName>style.visibility</p:attrName>
                                        </p:attrNameLst>
                                      </p:cBhvr>
                                      <p:to>
                                        <p:strVal val="hidden"/>
                                      </p:to>
                                    </p:set>
                                  </p:childTnLst>
                                </p:cTn>
                              </p:par>
                              <p:par>
                                <p:cTn id="50" presetID="9" presetClass="exit" presetSubtype="0" fill="hold" nodeType="withEffect">
                                  <p:stCondLst>
                                    <p:cond delay="0"/>
                                  </p:stCondLst>
                                  <p:childTnLst>
                                    <p:animEffect transition="out" filter="dissolve">
                                      <p:cBhvr>
                                        <p:cTn id="51" dur="500"/>
                                        <p:tgtEl>
                                          <p:spTgt spid="35"/>
                                        </p:tgtEl>
                                      </p:cBhvr>
                                    </p:animEffect>
                                    <p:set>
                                      <p:cBhvr>
                                        <p:cTn id="52" dur="1" fill="hold">
                                          <p:stCondLst>
                                            <p:cond delay="499"/>
                                          </p:stCondLst>
                                        </p:cTn>
                                        <p:tgtEl>
                                          <p:spTgt spid="35"/>
                                        </p:tgtEl>
                                        <p:attrNameLst>
                                          <p:attrName>style.visibility</p:attrName>
                                        </p:attrNameLst>
                                      </p:cBhvr>
                                      <p:to>
                                        <p:strVal val="hidden"/>
                                      </p:to>
                                    </p:set>
                                  </p:childTnLst>
                                </p:cTn>
                              </p:par>
                              <p:par>
                                <p:cTn id="53" presetID="9" presetClass="exit" presetSubtype="0" fill="hold" nodeType="withEffect">
                                  <p:stCondLst>
                                    <p:cond delay="0"/>
                                  </p:stCondLst>
                                  <p:childTnLst>
                                    <p:animEffect transition="out" filter="dissolve">
                                      <p:cBhvr>
                                        <p:cTn id="54" dur="500"/>
                                        <p:tgtEl>
                                          <p:spTgt spid="26"/>
                                        </p:tgtEl>
                                      </p:cBhvr>
                                    </p:animEffect>
                                    <p:set>
                                      <p:cBhvr>
                                        <p:cTn id="55" dur="1" fill="hold">
                                          <p:stCondLst>
                                            <p:cond delay="499"/>
                                          </p:stCondLst>
                                        </p:cTn>
                                        <p:tgtEl>
                                          <p:spTgt spid="26"/>
                                        </p:tgtEl>
                                        <p:attrNameLst>
                                          <p:attrName>style.visibility</p:attrName>
                                        </p:attrNameLst>
                                      </p:cBhvr>
                                      <p:to>
                                        <p:strVal val="hidden"/>
                                      </p:to>
                                    </p:set>
                                  </p:childTnLst>
                                </p:cTn>
                              </p:par>
                              <p:par>
                                <p:cTn id="56" presetID="9" presetClass="exit" presetSubtype="0" fill="hold" grpId="1" nodeType="withEffect">
                                  <p:stCondLst>
                                    <p:cond delay="0"/>
                                  </p:stCondLst>
                                  <p:childTnLst>
                                    <p:animEffect transition="out" filter="dissolve">
                                      <p:cBhvr>
                                        <p:cTn id="57" dur="500"/>
                                        <p:tgtEl>
                                          <p:spTgt spid="38"/>
                                        </p:tgtEl>
                                      </p:cBhvr>
                                    </p:animEffect>
                                    <p:set>
                                      <p:cBhvr>
                                        <p:cTn id="58" dur="1" fill="hold">
                                          <p:stCondLst>
                                            <p:cond delay="499"/>
                                          </p:stCondLst>
                                        </p:cTn>
                                        <p:tgtEl>
                                          <p:spTgt spid="3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2" presetClass="exit" presetSubtype="4" fill="hold" grpId="0" nodeType="clickEffect">
                                  <p:stCondLst>
                                    <p:cond delay="0"/>
                                  </p:stCondLst>
                                  <p:childTnLst>
                                    <p:anim calcmode="lin" valueType="num">
                                      <p:cBhvr additive="base">
                                        <p:cTn id="62" dur="500"/>
                                        <p:tgtEl>
                                          <p:spTgt spid="8"/>
                                        </p:tgtEl>
                                        <p:attrNameLst>
                                          <p:attrName>ppt_y</p:attrName>
                                        </p:attrNameLst>
                                      </p:cBhvr>
                                      <p:tavLst>
                                        <p:tav tm="0">
                                          <p:val>
                                            <p:strVal val="#ppt_y"/>
                                          </p:val>
                                        </p:tav>
                                        <p:tav tm="100000">
                                          <p:val>
                                            <p:strVal val="#ppt_y+#ppt_h*1.125000"/>
                                          </p:val>
                                        </p:tav>
                                      </p:tavLst>
                                    </p:anim>
                                    <p:animEffect transition="out" filter="wipe(down)">
                                      <p:cBhvr>
                                        <p:cTn id="63" dur="500"/>
                                        <p:tgtEl>
                                          <p:spTgt spid="8"/>
                                        </p:tgtEl>
                                      </p:cBhvr>
                                    </p:animEffect>
                                    <p:set>
                                      <p:cBhvr>
                                        <p:cTn id="64" dur="1" fill="hold">
                                          <p:stCondLst>
                                            <p:cond delay="499"/>
                                          </p:stCondLst>
                                        </p:cTn>
                                        <p:tgtEl>
                                          <p:spTgt spid="8"/>
                                        </p:tgtEl>
                                        <p:attrNameLst>
                                          <p:attrName>style.visibility</p:attrName>
                                        </p:attrNameLst>
                                      </p:cBhvr>
                                      <p:to>
                                        <p:strVal val="hidden"/>
                                      </p:to>
                                    </p:set>
                                  </p:childTnLst>
                                </p:cTn>
                              </p:par>
                              <p:par>
                                <p:cTn id="65" presetID="53" presetClass="entr" presetSubtype="16"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p:cTn id="67" dur="500" fill="hold"/>
                                        <p:tgtEl>
                                          <p:spTgt spid="58"/>
                                        </p:tgtEl>
                                        <p:attrNameLst>
                                          <p:attrName>ppt_w</p:attrName>
                                        </p:attrNameLst>
                                      </p:cBhvr>
                                      <p:tavLst>
                                        <p:tav tm="0">
                                          <p:val>
                                            <p:fltVal val="0"/>
                                          </p:val>
                                        </p:tav>
                                        <p:tav tm="100000">
                                          <p:val>
                                            <p:strVal val="#ppt_w"/>
                                          </p:val>
                                        </p:tav>
                                      </p:tavLst>
                                    </p:anim>
                                    <p:anim calcmode="lin" valueType="num">
                                      <p:cBhvr>
                                        <p:cTn id="68" dur="500" fill="hold"/>
                                        <p:tgtEl>
                                          <p:spTgt spid="58"/>
                                        </p:tgtEl>
                                        <p:attrNameLst>
                                          <p:attrName>ppt_h</p:attrName>
                                        </p:attrNameLst>
                                      </p:cBhvr>
                                      <p:tavLst>
                                        <p:tav tm="0">
                                          <p:val>
                                            <p:fltVal val="0"/>
                                          </p:val>
                                        </p:tav>
                                        <p:tav tm="100000">
                                          <p:val>
                                            <p:strVal val="#ppt_h"/>
                                          </p:val>
                                        </p:tav>
                                      </p:tavLst>
                                    </p:anim>
                                    <p:animEffect transition="in" filter="fade">
                                      <p:cBhvr>
                                        <p:cTn id="69" dur="500"/>
                                        <p:tgtEl>
                                          <p:spTgt spid="58"/>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57"/>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56"/>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3" presetClass="entr" presetSubtype="5" fill="hold" grpId="0" nodeType="clickEffect">
                                  <p:stCondLst>
                                    <p:cond delay="0"/>
                                  </p:stCondLst>
                                  <p:childTnLst>
                                    <p:set>
                                      <p:cBhvr>
                                        <p:cTn id="79" dur="1" fill="hold">
                                          <p:stCondLst>
                                            <p:cond delay="0"/>
                                          </p:stCondLst>
                                        </p:cTn>
                                        <p:tgtEl>
                                          <p:spTgt spid="59"/>
                                        </p:tgtEl>
                                        <p:attrNameLst>
                                          <p:attrName>style.visibility</p:attrName>
                                        </p:attrNameLst>
                                      </p:cBhvr>
                                      <p:to>
                                        <p:strVal val="visible"/>
                                      </p:to>
                                    </p:set>
                                    <p:animEffect transition="in" filter="blinds(vertical)">
                                      <p:cBhvr>
                                        <p:cTn id="80" dur="500"/>
                                        <p:tgtEl>
                                          <p:spTgt spid="59"/>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xit" presetSubtype="4" fill="hold" grpId="1" nodeType="clickEffect">
                                  <p:stCondLst>
                                    <p:cond delay="0"/>
                                  </p:stCondLst>
                                  <p:childTnLst>
                                    <p:anim calcmode="lin" valueType="num">
                                      <p:cBhvr additive="base">
                                        <p:cTn id="84" dur="500"/>
                                        <p:tgtEl>
                                          <p:spTgt spid="58"/>
                                        </p:tgtEl>
                                        <p:attrNameLst>
                                          <p:attrName>ppt_y</p:attrName>
                                        </p:attrNameLst>
                                      </p:cBhvr>
                                      <p:tavLst>
                                        <p:tav tm="0">
                                          <p:val>
                                            <p:strVal val="#ppt_y"/>
                                          </p:val>
                                        </p:tav>
                                        <p:tav tm="100000">
                                          <p:val>
                                            <p:strVal val="#ppt_y+#ppt_h*1.125000"/>
                                          </p:val>
                                        </p:tav>
                                      </p:tavLst>
                                    </p:anim>
                                    <p:animEffect transition="out" filter="wipe(down)">
                                      <p:cBhvr>
                                        <p:cTn id="85" dur="500"/>
                                        <p:tgtEl>
                                          <p:spTgt spid="58"/>
                                        </p:tgtEl>
                                      </p:cBhvr>
                                    </p:animEffect>
                                    <p:set>
                                      <p:cBhvr>
                                        <p:cTn id="86" dur="1" fill="hold">
                                          <p:stCondLst>
                                            <p:cond delay="499"/>
                                          </p:stCondLst>
                                        </p:cTn>
                                        <p:tgtEl>
                                          <p:spTgt spid="58"/>
                                        </p:tgtEl>
                                        <p:attrNameLst>
                                          <p:attrName>style.visibility</p:attrName>
                                        </p:attrNameLst>
                                      </p:cBhvr>
                                      <p:to>
                                        <p:strVal val="hidden"/>
                                      </p:to>
                                    </p:set>
                                  </p:childTnLst>
                                </p:cTn>
                              </p:par>
                              <p:par>
                                <p:cTn id="87" presetID="53" presetClass="entr" presetSubtype="16" fill="hold" grpId="0" nodeType="withEffect">
                                  <p:stCondLst>
                                    <p:cond delay="0"/>
                                  </p:stCondLst>
                                  <p:childTnLst>
                                    <p:set>
                                      <p:cBhvr>
                                        <p:cTn id="88" dur="1" fill="hold">
                                          <p:stCondLst>
                                            <p:cond delay="0"/>
                                          </p:stCondLst>
                                        </p:cTn>
                                        <p:tgtEl>
                                          <p:spTgt spid="76"/>
                                        </p:tgtEl>
                                        <p:attrNameLst>
                                          <p:attrName>style.visibility</p:attrName>
                                        </p:attrNameLst>
                                      </p:cBhvr>
                                      <p:to>
                                        <p:strVal val="visible"/>
                                      </p:to>
                                    </p:set>
                                    <p:anim calcmode="lin" valueType="num">
                                      <p:cBhvr>
                                        <p:cTn id="89" dur="500" fill="hold"/>
                                        <p:tgtEl>
                                          <p:spTgt spid="76"/>
                                        </p:tgtEl>
                                        <p:attrNameLst>
                                          <p:attrName>ppt_w</p:attrName>
                                        </p:attrNameLst>
                                      </p:cBhvr>
                                      <p:tavLst>
                                        <p:tav tm="0">
                                          <p:val>
                                            <p:fltVal val="0"/>
                                          </p:val>
                                        </p:tav>
                                        <p:tav tm="100000">
                                          <p:val>
                                            <p:strVal val="#ppt_w"/>
                                          </p:val>
                                        </p:tav>
                                      </p:tavLst>
                                    </p:anim>
                                    <p:anim calcmode="lin" valueType="num">
                                      <p:cBhvr>
                                        <p:cTn id="90" dur="500" fill="hold"/>
                                        <p:tgtEl>
                                          <p:spTgt spid="76"/>
                                        </p:tgtEl>
                                        <p:attrNameLst>
                                          <p:attrName>ppt_h</p:attrName>
                                        </p:attrNameLst>
                                      </p:cBhvr>
                                      <p:tavLst>
                                        <p:tav tm="0">
                                          <p:val>
                                            <p:fltVal val="0"/>
                                          </p:val>
                                        </p:tav>
                                        <p:tav tm="100000">
                                          <p:val>
                                            <p:strVal val="#ppt_h"/>
                                          </p:val>
                                        </p:tav>
                                      </p:tavLst>
                                    </p:anim>
                                    <p:animEffect transition="in" filter="fade">
                                      <p:cBhvr>
                                        <p:cTn id="91" dur="500"/>
                                        <p:tgtEl>
                                          <p:spTgt spid="76"/>
                                        </p:tgtEl>
                                      </p:cBhvr>
                                    </p:animEffect>
                                  </p:childTnLst>
                                </p:cTn>
                              </p:par>
                              <p:par>
                                <p:cTn id="92" presetID="9" presetClass="exit" presetSubtype="0" fill="hold" nodeType="withEffect">
                                  <p:stCondLst>
                                    <p:cond delay="0"/>
                                  </p:stCondLst>
                                  <p:childTnLst>
                                    <p:animEffect transition="out" filter="dissolve">
                                      <p:cBhvr>
                                        <p:cTn id="93" dur="500"/>
                                        <p:tgtEl>
                                          <p:spTgt spid="57"/>
                                        </p:tgtEl>
                                      </p:cBhvr>
                                    </p:animEffect>
                                    <p:set>
                                      <p:cBhvr>
                                        <p:cTn id="94" dur="1" fill="hold">
                                          <p:stCondLst>
                                            <p:cond delay="499"/>
                                          </p:stCondLst>
                                        </p:cTn>
                                        <p:tgtEl>
                                          <p:spTgt spid="57"/>
                                        </p:tgtEl>
                                        <p:attrNameLst>
                                          <p:attrName>style.visibility</p:attrName>
                                        </p:attrNameLst>
                                      </p:cBhvr>
                                      <p:to>
                                        <p:strVal val="hidden"/>
                                      </p:to>
                                    </p:set>
                                  </p:childTnLst>
                                </p:cTn>
                              </p:par>
                              <p:par>
                                <p:cTn id="95" presetID="9" presetClass="exit" presetSubtype="0" fill="hold" grpId="1" nodeType="withEffect">
                                  <p:stCondLst>
                                    <p:cond delay="0"/>
                                  </p:stCondLst>
                                  <p:childTnLst>
                                    <p:animEffect transition="out" filter="dissolve">
                                      <p:cBhvr>
                                        <p:cTn id="96" dur="500"/>
                                        <p:tgtEl>
                                          <p:spTgt spid="56"/>
                                        </p:tgtEl>
                                      </p:cBhvr>
                                    </p:animEffect>
                                    <p:set>
                                      <p:cBhvr>
                                        <p:cTn id="97" dur="1" fill="hold">
                                          <p:stCondLst>
                                            <p:cond delay="499"/>
                                          </p:stCondLst>
                                        </p:cTn>
                                        <p:tgtEl>
                                          <p:spTgt spid="56"/>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nodeType="clickEffect">
                                  <p:stCondLst>
                                    <p:cond delay="0"/>
                                  </p:stCondLst>
                                  <p:childTnLst>
                                    <p:set>
                                      <p:cBhvr>
                                        <p:cTn id="101" dur="1" fill="hold">
                                          <p:stCondLst>
                                            <p:cond delay="0"/>
                                          </p:stCondLst>
                                        </p:cTn>
                                        <p:tgtEl>
                                          <p:spTgt spid="60"/>
                                        </p:tgtEl>
                                        <p:attrNameLst>
                                          <p:attrName>style.visibility</p:attrName>
                                        </p:attrNameLst>
                                      </p:cBhvr>
                                      <p:to>
                                        <p:strVal val="visible"/>
                                      </p:to>
                                    </p:set>
                                  </p:childTnLst>
                                </p:cTn>
                              </p:par>
                              <p:par>
                                <p:cTn id="102" presetID="1" presetClass="entr" presetSubtype="0" fill="hold" grpId="0" nodeType="withEffect">
                                  <p:stCondLst>
                                    <p:cond delay="0"/>
                                  </p:stCondLst>
                                  <p:childTnLst>
                                    <p:set>
                                      <p:cBhvr>
                                        <p:cTn id="103" dur="1" fill="hold">
                                          <p:stCondLst>
                                            <p:cond delay="0"/>
                                          </p:stCondLst>
                                        </p:cTn>
                                        <p:tgtEl>
                                          <p:spTgt spid="68"/>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3" presetClass="entr" presetSubtype="5" fill="hold" grpId="0" nodeType="clickEffect">
                                  <p:stCondLst>
                                    <p:cond delay="0"/>
                                  </p:stCondLst>
                                  <p:childTnLst>
                                    <p:set>
                                      <p:cBhvr>
                                        <p:cTn id="107" dur="1" fill="hold">
                                          <p:stCondLst>
                                            <p:cond delay="0"/>
                                          </p:stCondLst>
                                        </p:cTn>
                                        <p:tgtEl>
                                          <p:spTgt spid="77"/>
                                        </p:tgtEl>
                                        <p:attrNameLst>
                                          <p:attrName>style.visibility</p:attrName>
                                        </p:attrNameLst>
                                      </p:cBhvr>
                                      <p:to>
                                        <p:strVal val="visible"/>
                                      </p:to>
                                    </p:set>
                                    <p:animEffect transition="in" filter="blinds(vertical)">
                                      <p:cBhvr>
                                        <p:cTn id="108" dur="500"/>
                                        <p:tgtEl>
                                          <p:spTgt spid="77"/>
                                        </p:tgtEl>
                                      </p:cBhvr>
                                    </p:animEffect>
                                  </p:childTnLst>
                                </p:cTn>
                              </p:par>
                              <p:par>
                                <p:cTn id="109" presetID="9" presetClass="exit" presetSubtype="0" fill="hold" nodeType="withEffect">
                                  <p:stCondLst>
                                    <p:cond delay="0"/>
                                  </p:stCondLst>
                                  <p:childTnLst>
                                    <p:animEffect transition="out" filter="dissolve">
                                      <p:cBhvr>
                                        <p:cTn id="110" dur="500"/>
                                        <p:tgtEl>
                                          <p:spTgt spid="60"/>
                                        </p:tgtEl>
                                      </p:cBhvr>
                                    </p:animEffect>
                                    <p:set>
                                      <p:cBhvr>
                                        <p:cTn id="111" dur="1" fill="hold">
                                          <p:stCondLst>
                                            <p:cond delay="499"/>
                                          </p:stCondLst>
                                        </p:cTn>
                                        <p:tgtEl>
                                          <p:spTgt spid="60"/>
                                        </p:tgtEl>
                                        <p:attrNameLst>
                                          <p:attrName>style.visibility</p:attrName>
                                        </p:attrNameLst>
                                      </p:cBhvr>
                                      <p:to>
                                        <p:strVal val="hidden"/>
                                      </p:to>
                                    </p:set>
                                  </p:childTnLst>
                                </p:cTn>
                              </p:par>
                              <p:par>
                                <p:cTn id="112" presetID="9" presetClass="exit" presetSubtype="0" fill="hold" grpId="1" nodeType="withEffect">
                                  <p:stCondLst>
                                    <p:cond delay="0"/>
                                  </p:stCondLst>
                                  <p:childTnLst>
                                    <p:animEffect transition="out" filter="dissolve">
                                      <p:cBhvr>
                                        <p:cTn id="113" dur="500"/>
                                        <p:tgtEl>
                                          <p:spTgt spid="68"/>
                                        </p:tgtEl>
                                      </p:cBhvr>
                                    </p:animEffect>
                                    <p:set>
                                      <p:cBhvr>
                                        <p:cTn id="114" dur="1" fill="hold">
                                          <p:stCondLst>
                                            <p:cond delay="499"/>
                                          </p:stCondLst>
                                        </p:cTn>
                                        <p:tgtEl>
                                          <p:spTgt spid="68"/>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2" presetClass="exit" presetSubtype="4" fill="hold" grpId="1" nodeType="clickEffect">
                                  <p:stCondLst>
                                    <p:cond delay="0"/>
                                  </p:stCondLst>
                                  <p:childTnLst>
                                    <p:anim calcmode="lin" valueType="num">
                                      <p:cBhvr additive="base">
                                        <p:cTn id="118" dur="500"/>
                                        <p:tgtEl>
                                          <p:spTgt spid="76"/>
                                        </p:tgtEl>
                                        <p:attrNameLst>
                                          <p:attrName>ppt_y</p:attrName>
                                        </p:attrNameLst>
                                      </p:cBhvr>
                                      <p:tavLst>
                                        <p:tav tm="0">
                                          <p:val>
                                            <p:strVal val="#ppt_y"/>
                                          </p:val>
                                        </p:tav>
                                        <p:tav tm="100000">
                                          <p:val>
                                            <p:strVal val="#ppt_y+#ppt_h*1.125000"/>
                                          </p:val>
                                        </p:tav>
                                      </p:tavLst>
                                    </p:anim>
                                    <p:animEffect transition="out" filter="wipe(down)">
                                      <p:cBhvr>
                                        <p:cTn id="119" dur="500"/>
                                        <p:tgtEl>
                                          <p:spTgt spid="76"/>
                                        </p:tgtEl>
                                      </p:cBhvr>
                                    </p:animEffect>
                                    <p:set>
                                      <p:cBhvr>
                                        <p:cTn id="120" dur="1" fill="hold">
                                          <p:stCondLst>
                                            <p:cond delay="499"/>
                                          </p:stCondLst>
                                        </p:cTn>
                                        <p:tgtEl>
                                          <p:spTgt spid="76"/>
                                        </p:tgtEl>
                                        <p:attrNameLst>
                                          <p:attrName>style.visibility</p:attrName>
                                        </p:attrNameLst>
                                      </p:cBhvr>
                                      <p:to>
                                        <p:strVal val="hidden"/>
                                      </p:to>
                                    </p:set>
                                  </p:childTnLst>
                                </p:cTn>
                              </p:par>
                              <p:par>
                                <p:cTn id="121" presetID="53" presetClass="entr" presetSubtype="16" fill="hold" grpId="0" nodeType="withEffect">
                                  <p:stCondLst>
                                    <p:cond delay="0"/>
                                  </p:stCondLst>
                                  <p:childTnLst>
                                    <p:set>
                                      <p:cBhvr>
                                        <p:cTn id="122" dur="1" fill="hold">
                                          <p:stCondLst>
                                            <p:cond delay="0"/>
                                          </p:stCondLst>
                                        </p:cTn>
                                        <p:tgtEl>
                                          <p:spTgt spid="78"/>
                                        </p:tgtEl>
                                        <p:attrNameLst>
                                          <p:attrName>style.visibility</p:attrName>
                                        </p:attrNameLst>
                                      </p:cBhvr>
                                      <p:to>
                                        <p:strVal val="visible"/>
                                      </p:to>
                                    </p:set>
                                    <p:anim calcmode="lin" valueType="num">
                                      <p:cBhvr>
                                        <p:cTn id="123" dur="500" fill="hold"/>
                                        <p:tgtEl>
                                          <p:spTgt spid="78"/>
                                        </p:tgtEl>
                                        <p:attrNameLst>
                                          <p:attrName>ppt_w</p:attrName>
                                        </p:attrNameLst>
                                      </p:cBhvr>
                                      <p:tavLst>
                                        <p:tav tm="0">
                                          <p:val>
                                            <p:fltVal val="0"/>
                                          </p:val>
                                        </p:tav>
                                        <p:tav tm="100000">
                                          <p:val>
                                            <p:strVal val="#ppt_w"/>
                                          </p:val>
                                        </p:tav>
                                      </p:tavLst>
                                    </p:anim>
                                    <p:anim calcmode="lin" valueType="num">
                                      <p:cBhvr>
                                        <p:cTn id="124" dur="500" fill="hold"/>
                                        <p:tgtEl>
                                          <p:spTgt spid="78"/>
                                        </p:tgtEl>
                                        <p:attrNameLst>
                                          <p:attrName>ppt_h</p:attrName>
                                        </p:attrNameLst>
                                      </p:cBhvr>
                                      <p:tavLst>
                                        <p:tav tm="0">
                                          <p:val>
                                            <p:fltVal val="0"/>
                                          </p:val>
                                        </p:tav>
                                        <p:tav tm="100000">
                                          <p:val>
                                            <p:strVal val="#ppt_h"/>
                                          </p:val>
                                        </p:tav>
                                      </p:tavLst>
                                    </p:anim>
                                    <p:animEffect transition="in" filter="fade">
                                      <p:cBhvr>
                                        <p:cTn id="12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8" grpId="0" animBg="1"/>
      <p:bldP spid="58" grpId="0"/>
      <p:bldP spid="58" grpId="1"/>
      <p:bldP spid="59" grpId="0" animBg="1"/>
      <p:bldP spid="76" grpId="0"/>
      <p:bldP spid="76" grpId="1"/>
      <p:bldP spid="77" grpId="0" animBg="1"/>
      <p:bldP spid="78" grpId="0"/>
      <p:bldP spid="56" grpId="0"/>
      <p:bldP spid="56" grpId="1"/>
      <p:bldP spid="38" grpId="0"/>
      <p:bldP spid="38" grpId="1"/>
      <p:bldP spid="68" grpId="0"/>
      <p:bldP spid="6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SneakySnake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11</a:t>
            </a:fld>
            <a:endParaRPr lang="en-US" altLang="en-US">
              <a:solidFill>
                <a:prstClr val="black"/>
              </a:solidFill>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p:cNvSpPr txBox="1"/>
          <p:nvPr/>
        </p:nvSpPr>
        <p:spPr>
          <a:xfrm>
            <a:off x="329839" y="1754700"/>
            <a:ext cx="4881820" cy="646331"/>
          </a:xfrm>
          <a:prstGeom prst="rect">
            <a:avLst/>
          </a:prstGeom>
          <a:noFill/>
        </p:spPr>
        <p:txBody>
          <a:bodyPr wrap="square" rtlCol="0">
            <a:spAutoFit/>
          </a:bodyPr>
          <a:lstStyle/>
          <a:p>
            <a:r>
              <a:rPr lang="en-US" b="1"/>
              <a:t>This is what you actually need to </a:t>
            </a:r>
            <a:r>
              <a:rPr lang="en-US" b="1">
                <a:solidFill>
                  <a:srgbClr val="FF0000"/>
                </a:solidFill>
              </a:rPr>
              <a:t>build</a:t>
            </a:r>
            <a:r>
              <a:rPr lang="en-US" b="1"/>
              <a:t> and it can be done </a:t>
            </a:r>
            <a:r>
              <a:rPr lang="en-US" b="1">
                <a:solidFill>
                  <a:srgbClr val="FF0000"/>
                </a:solidFill>
              </a:rPr>
              <a:t>on-the-fly!</a:t>
            </a:r>
          </a:p>
        </p:txBody>
      </p:sp>
      <p:pic>
        <p:nvPicPr>
          <p:cNvPr id="14" name="Picture 13">
            <a:extLst>
              <a:ext uri="{FF2B5EF4-FFF2-40B4-BE49-F238E27FC236}">
                <a16:creationId xmlns:a16="http://schemas.microsoft.com/office/drawing/2014/main" id="{405E738F-A333-6E4E-A31A-F4F3FFC4E4BE}"/>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2770749" y="2997611"/>
            <a:ext cx="5496579" cy="2725750"/>
          </a:xfrm>
          <a:prstGeom prst="rect">
            <a:avLst/>
          </a:prstGeom>
        </p:spPr>
      </p:pic>
      <p:pic>
        <p:nvPicPr>
          <p:cNvPr id="18" name="Picture 17">
            <a:extLst>
              <a:ext uri="{FF2B5EF4-FFF2-40B4-BE49-F238E27FC236}">
                <a16:creationId xmlns:a16="http://schemas.microsoft.com/office/drawing/2014/main" id="{EA0A401B-F37F-C344-B9F4-58277F07C133}"/>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2694522" y="2708409"/>
            <a:ext cx="5621894" cy="3024847"/>
          </a:xfrm>
          <a:prstGeom prst="rect">
            <a:avLst/>
          </a:prstGeom>
        </p:spPr>
      </p:pic>
      <p:sp>
        <p:nvSpPr>
          <p:cNvPr id="6" name="Rectangle 5">
            <a:extLst>
              <a:ext uri="{FF2B5EF4-FFF2-40B4-BE49-F238E27FC236}">
                <a16:creationId xmlns:a16="http://schemas.microsoft.com/office/drawing/2014/main" id="{DC97228D-E126-784E-8F75-E0B65D446C02}"/>
              </a:ext>
            </a:extLst>
          </p:cNvPr>
          <p:cNvSpPr/>
          <p:nvPr/>
        </p:nvSpPr>
        <p:spPr>
          <a:xfrm rot="16200000">
            <a:off x="1213476" y="4174932"/>
            <a:ext cx="2726407" cy="39024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ENTRANCE</a:t>
            </a:r>
          </a:p>
        </p:txBody>
      </p:sp>
      <p:sp>
        <p:nvSpPr>
          <p:cNvPr id="17" name="Rectangle 16">
            <a:extLst>
              <a:ext uri="{FF2B5EF4-FFF2-40B4-BE49-F238E27FC236}">
                <a16:creationId xmlns:a16="http://schemas.microsoft.com/office/drawing/2014/main" id="{B5C6120D-EF35-3741-A178-52515911D63F}"/>
              </a:ext>
            </a:extLst>
          </p:cNvPr>
          <p:cNvSpPr/>
          <p:nvPr/>
        </p:nvSpPr>
        <p:spPr>
          <a:xfrm rot="16200000">
            <a:off x="7046453" y="4175261"/>
            <a:ext cx="2725749" cy="3902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EXIT</a:t>
            </a:r>
          </a:p>
        </p:txBody>
      </p:sp>
      <p:sp>
        <p:nvSpPr>
          <p:cNvPr id="19" name="TextBox 18">
            <a:extLst>
              <a:ext uri="{FF2B5EF4-FFF2-40B4-BE49-F238E27FC236}">
                <a16:creationId xmlns:a16="http://schemas.microsoft.com/office/drawing/2014/main" id="{FB060CEB-FBD7-BB4F-8279-CBA8DC72433B}"/>
              </a:ext>
            </a:extLst>
          </p:cNvPr>
          <p:cNvSpPr txBox="1"/>
          <p:nvPr/>
        </p:nvSpPr>
        <p:spPr>
          <a:xfrm>
            <a:off x="7585027" y="1711244"/>
            <a:ext cx="640264" cy="461665"/>
          </a:xfrm>
          <a:prstGeom prst="rect">
            <a:avLst/>
          </a:prstGeom>
          <a:noFill/>
        </p:spPr>
        <p:txBody>
          <a:bodyPr wrap="square" rtlCol="0">
            <a:spAutoFit/>
          </a:bodyPr>
          <a:lstStyle/>
          <a:p>
            <a:r>
              <a:rPr lang="en-US" sz="2400">
                <a:ln w="0"/>
                <a:effectLst>
                  <a:outerShdw blurRad="38100" dist="19050" dir="2700000" algn="tl" rotWithShape="0">
                    <a:schemeClr val="dk1">
                      <a:alpha val="40000"/>
                    </a:schemeClr>
                  </a:outerShdw>
                </a:effectLst>
              </a:rPr>
              <a:t>3</a:t>
            </a:r>
          </a:p>
        </p:txBody>
      </p:sp>
      <p:sp>
        <p:nvSpPr>
          <p:cNvPr id="20" name="Rectangle 19">
            <a:extLst>
              <a:ext uri="{FF2B5EF4-FFF2-40B4-BE49-F238E27FC236}">
                <a16:creationId xmlns:a16="http://schemas.microsoft.com/office/drawing/2014/main" id="{006EC16B-E815-0743-8696-CD9A57EBF536}"/>
              </a:ext>
            </a:extLst>
          </p:cNvPr>
          <p:cNvSpPr/>
          <p:nvPr/>
        </p:nvSpPr>
        <p:spPr>
          <a:xfrm>
            <a:off x="6910469" y="1628800"/>
            <a:ext cx="1097280" cy="640080"/>
          </a:xfrm>
          <a:prstGeom prst="rect">
            <a:avLst/>
          </a:prstGeom>
          <a:ln w="19050">
            <a:solidFill>
              <a:schemeClr val="tx1"/>
            </a:solidFill>
          </a:ln>
        </p:spPr>
        <p:txBody>
          <a:bodyPr wrap="square" rtlCol="0" anchor="ctr">
            <a:spAutoFit/>
          </a:bodyPr>
          <a:lstStyle/>
          <a:p>
            <a:pPr algn="just"/>
            <a:endParaRPr lang="en-US" sz="400" b="1">
              <a:solidFill>
                <a:schemeClr val="bg2"/>
              </a:solidFill>
              <a:latin typeface="europa"/>
            </a:endParaRPr>
          </a:p>
        </p:txBody>
      </p:sp>
      <p:sp>
        <p:nvSpPr>
          <p:cNvPr id="24" name="Rectangle 23">
            <a:extLst>
              <a:ext uri="{FF2B5EF4-FFF2-40B4-BE49-F238E27FC236}">
                <a16:creationId xmlns:a16="http://schemas.microsoft.com/office/drawing/2014/main" id="{806D7B1B-7C4C-BC4F-83EA-C8F46DD71607}"/>
              </a:ext>
            </a:extLst>
          </p:cNvPr>
          <p:cNvSpPr/>
          <p:nvPr/>
        </p:nvSpPr>
        <p:spPr>
          <a:xfrm>
            <a:off x="7023567" y="1726575"/>
            <a:ext cx="466261" cy="43468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373811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24FA7-AB01-0747-B701-9C78517217A5}"/>
              </a:ext>
            </a:extLst>
          </p:cNvPr>
          <p:cNvSpPr>
            <a:spLocks noGrp="1"/>
          </p:cNvSpPr>
          <p:nvPr>
            <p:ph type="title"/>
          </p:nvPr>
        </p:nvSpPr>
        <p:spPr/>
        <p:txBody>
          <a:bodyPr/>
          <a:lstStyle/>
          <a:p>
            <a:r>
              <a:rPr lang="en-US"/>
              <a:t>FPGA Resource Analysis</a:t>
            </a:r>
          </a:p>
        </p:txBody>
      </p:sp>
      <p:sp>
        <p:nvSpPr>
          <p:cNvPr id="3" name="Content Placeholder 2">
            <a:extLst>
              <a:ext uri="{FF2B5EF4-FFF2-40B4-BE49-F238E27FC236}">
                <a16:creationId xmlns:a16="http://schemas.microsoft.com/office/drawing/2014/main" id="{42197208-90A0-E245-81E6-95BEBC0F50A0}"/>
              </a:ext>
            </a:extLst>
          </p:cNvPr>
          <p:cNvSpPr>
            <a:spLocks noGrp="1"/>
          </p:cNvSpPr>
          <p:nvPr>
            <p:ph idx="1"/>
          </p:nvPr>
        </p:nvSpPr>
        <p:spPr>
          <a:xfrm>
            <a:off x="228600" y="1556792"/>
            <a:ext cx="8915400" cy="4876800"/>
          </a:xfrm>
        </p:spPr>
        <p:txBody>
          <a:bodyPr/>
          <a:lstStyle/>
          <a:p>
            <a:r>
              <a:rPr lang="en-US"/>
              <a:t>FPGA resource usage for a single filtering unit of </a:t>
            </a:r>
            <a:r>
              <a:rPr lang="en-US" err="1"/>
              <a:t>GateKeeper</a:t>
            </a:r>
            <a:r>
              <a:rPr lang="en-US"/>
              <a:t>, </a:t>
            </a:r>
            <a:r>
              <a:rPr lang="en-US" err="1"/>
              <a:t>Shouji</a:t>
            </a:r>
            <a:r>
              <a:rPr lang="en-US"/>
              <a:t>, and Snake-on-Chip for a sequence length of 100 and under different edit distance thresholds (E).</a:t>
            </a:r>
          </a:p>
          <a:p>
            <a:endParaRPr lang="en-US"/>
          </a:p>
        </p:txBody>
      </p:sp>
      <p:sp>
        <p:nvSpPr>
          <p:cNvPr id="4" name="Slide Number Placeholder 3">
            <a:extLst>
              <a:ext uri="{FF2B5EF4-FFF2-40B4-BE49-F238E27FC236}">
                <a16:creationId xmlns:a16="http://schemas.microsoft.com/office/drawing/2014/main" id="{F033F0F1-0750-014E-8311-884E21F3890B}"/>
              </a:ext>
            </a:extLst>
          </p:cNvPr>
          <p:cNvSpPr>
            <a:spLocks noGrp="1"/>
          </p:cNvSpPr>
          <p:nvPr>
            <p:ph type="sldNum" sz="quarter" idx="11"/>
          </p:nvPr>
        </p:nvSpPr>
        <p:spPr/>
        <p:txBody>
          <a:bodyPr/>
          <a:lstStyle/>
          <a:p>
            <a:fld id="{323594FA-E141-4234-AE05-360401972BE7}" type="slidenum">
              <a:rPr lang="en-US" altLang="en-US" smtClean="0"/>
              <a:pPr/>
              <a:t>12</a:t>
            </a:fld>
            <a:endParaRPr lang="en-US" altLang="en-US"/>
          </a:p>
        </p:txBody>
      </p:sp>
      <p:pic>
        <p:nvPicPr>
          <p:cNvPr id="5" name="Content Placeholder 5">
            <a:extLst>
              <a:ext uri="{FF2B5EF4-FFF2-40B4-BE49-F238E27FC236}">
                <a16:creationId xmlns:a16="http://schemas.microsoft.com/office/drawing/2014/main" id="{BC417762-D2C3-DF4F-AF67-2A87DE1F138B}"/>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bwMode="auto">
          <a:xfrm>
            <a:off x="1259430" y="3378221"/>
            <a:ext cx="6548940" cy="2304256"/>
          </a:xfrm>
          <a:prstGeom prst="rect">
            <a:avLst/>
          </a:prstGeom>
          <a:noFill/>
          <a:ln w="9525">
            <a:noFill/>
            <a:miter lim="800000"/>
            <a:headEnd/>
            <a:tailEnd/>
          </a:ln>
        </p:spPr>
      </p:pic>
      <p:sp>
        <p:nvSpPr>
          <p:cNvPr id="8" name="Rectangle 7">
            <a:extLst>
              <a:ext uri="{FF2B5EF4-FFF2-40B4-BE49-F238E27FC236}">
                <a16:creationId xmlns:a16="http://schemas.microsoft.com/office/drawing/2014/main" id="{E1C9D26C-E291-F147-A33F-6EE4B948D981}"/>
              </a:ext>
            </a:extLst>
          </p:cNvPr>
          <p:cNvSpPr/>
          <p:nvPr/>
        </p:nvSpPr>
        <p:spPr>
          <a:xfrm>
            <a:off x="1331640" y="4725144"/>
            <a:ext cx="6768752" cy="1152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5">
            <a:extLst>
              <a:ext uri="{FF2B5EF4-FFF2-40B4-BE49-F238E27FC236}">
                <a16:creationId xmlns:a16="http://schemas.microsoft.com/office/drawing/2014/main" id="{97BB9A34-E426-524E-8FB3-ADF828D1D6CB}"/>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bwMode="auto">
          <a:xfrm>
            <a:off x="1263420" y="4581128"/>
            <a:ext cx="6548940" cy="648072"/>
          </a:xfrm>
          <a:prstGeom prst="rect">
            <a:avLst/>
          </a:prstGeom>
          <a:noFill/>
          <a:ln w="9525">
            <a:noFill/>
            <a:miter lim="800000"/>
            <a:headEnd/>
            <a:tailEnd/>
          </a:ln>
        </p:spPr>
      </p:pic>
      <p:sp>
        <p:nvSpPr>
          <p:cNvPr id="6" name="Rectangle 5">
            <a:extLst>
              <a:ext uri="{FF2B5EF4-FFF2-40B4-BE49-F238E27FC236}">
                <a16:creationId xmlns:a16="http://schemas.microsoft.com/office/drawing/2014/main" id="{E3901F1C-3D3D-D34A-83ED-D8E609E032B6}"/>
              </a:ext>
            </a:extLst>
          </p:cNvPr>
          <p:cNvSpPr/>
          <p:nvPr/>
        </p:nvSpPr>
        <p:spPr>
          <a:xfrm>
            <a:off x="3563888" y="3284984"/>
            <a:ext cx="2304256" cy="194421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331042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hart 18"/>
          <p:cNvGraphicFramePr>
            <a:graphicFrameLocks/>
          </p:cNvGraphicFramePr>
          <p:nvPr/>
        </p:nvGraphicFramePr>
        <p:xfrm>
          <a:off x="0" y="1022974"/>
          <a:ext cx="9144000" cy="5332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p:cNvSpPr>
            <a:spLocks noGrp="1"/>
          </p:cNvSpPr>
          <p:nvPr>
            <p:ph type="title"/>
          </p:nvPr>
        </p:nvSpPr>
        <p:spPr/>
        <p:txBody>
          <a:bodyPr/>
          <a:lstStyle/>
          <a:p>
            <a:r>
              <a:rPr lang="en-US"/>
              <a:t>The Effect of Pre-Alignment </a:t>
            </a:r>
            <a:r>
              <a:rPr lang="en-US" sz="3200"/>
              <a:t>(Theoretically)</a:t>
            </a:r>
            <a:endParaRPr lang="en-US"/>
          </a:p>
        </p:txBody>
      </p:sp>
      <p:sp>
        <p:nvSpPr>
          <p:cNvPr id="2" name="Slide Number Placeholder 1"/>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86574E-FA2E-425B-A84C-39F9592E9ECB}"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graphicFrame>
        <p:nvGraphicFramePr>
          <p:cNvPr id="3" name="Chart 2"/>
          <p:cNvGraphicFramePr>
            <a:graphicFrameLocks/>
          </p:cNvGraphicFramePr>
          <p:nvPr/>
        </p:nvGraphicFramePr>
        <p:xfrm>
          <a:off x="0" y="943429"/>
          <a:ext cx="9144000" cy="5332267"/>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angle 4"/>
          <p:cNvSpPr/>
          <p:nvPr/>
        </p:nvSpPr>
        <p:spPr>
          <a:xfrm>
            <a:off x="3860653" y="2266154"/>
            <a:ext cx="5133219" cy="338554"/>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1F497D"/>
                </a:solidFill>
                <a:effectLst/>
                <a:uLnTx/>
                <a:uFillTx/>
                <a:latin typeface="Tahoma"/>
                <a:ea typeface="+mn-ea"/>
                <a:cs typeface="+mn-cs"/>
              </a:rPr>
              <a:t>assuming alignment processes 100 Mappings/sec</a:t>
            </a:r>
          </a:p>
        </p:txBody>
      </p:sp>
      <p:cxnSp>
        <p:nvCxnSpPr>
          <p:cNvPr id="7" name="Straight Arrow Connector 6"/>
          <p:cNvCxnSpPr/>
          <p:nvPr/>
        </p:nvCxnSpPr>
        <p:spPr>
          <a:xfrm>
            <a:off x="3120571" y="1843314"/>
            <a:ext cx="589954" cy="943429"/>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133600" y="1219200"/>
            <a:ext cx="145142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a:ea typeface="+mn-ea"/>
                <a:cs typeface="+mn-cs"/>
              </a:rPr>
              <a:t>Filter+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a:ea typeface="+mn-ea"/>
                <a:cs typeface="+mn-cs"/>
              </a:rPr>
              <a:t>Alignment</a:t>
            </a:r>
          </a:p>
        </p:txBody>
      </p:sp>
      <p:cxnSp>
        <p:nvCxnSpPr>
          <p:cNvPr id="10" name="Straight Arrow Connector 9"/>
          <p:cNvCxnSpPr/>
          <p:nvPr/>
        </p:nvCxnSpPr>
        <p:spPr>
          <a:xfrm flipV="1">
            <a:off x="2307771" y="4180115"/>
            <a:ext cx="508000" cy="551542"/>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099457" y="4494667"/>
            <a:ext cx="14514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a:ea typeface="+mn-ea"/>
                <a:cs typeface="+mn-cs"/>
              </a:rPr>
              <a:t>Target</a:t>
            </a:r>
          </a:p>
        </p:txBody>
      </p:sp>
      <p:grpSp>
        <p:nvGrpSpPr>
          <p:cNvPr id="15" name="Group 14"/>
          <p:cNvGrpSpPr/>
          <p:nvPr/>
        </p:nvGrpSpPr>
        <p:grpSpPr>
          <a:xfrm>
            <a:off x="1099457" y="2906013"/>
            <a:ext cx="7040880" cy="1625206"/>
            <a:chOff x="1249549" y="877246"/>
            <a:chExt cx="7040880" cy="1625206"/>
          </a:xfrm>
        </p:grpSpPr>
        <p:sp>
          <p:nvSpPr>
            <p:cNvPr id="16" name="Rounded Rectangle 15"/>
            <p:cNvSpPr/>
            <p:nvPr/>
          </p:nvSpPr>
          <p:spPr>
            <a:xfrm>
              <a:off x="1249549" y="959648"/>
              <a:ext cx="7040880" cy="1463040"/>
            </a:xfrm>
            <a:prstGeom prst="roundRect">
              <a:avLst>
                <a:gd name="adj" fmla="val 50000"/>
              </a:avLst>
            </a:prstGeom>
            <a:solidFill>
              <a:srgbClr val="00B050"/>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EEECE1"/>
                </a:solidFill>
                <a:effectLst/>
                <a:uLnTx/>
                <a:uFillTx/>
                <a:latin typeface="europa"/>
                <a:ea typeface="+mn-ea"/>
                <a:cs typeface="+mn-cs"/>
              </a:endParaRPr>
            </a:p>
          </p:txBody>
        </p:sp>
        <p:sp>
          <p:nvSpPr>
            <p:cNvPr id="17" name="Rectangle 16"/>
            <p:cNvSpPr/>
            <p:nvPr/>
          </p:nvSpPr>
          <p:spPr>
            <a:xfrm>
              <a:off x="1938312" y="1038497"/>
              <a:ext cx="4490111" cy="126188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EEECE1"/>
                  </a:solidFill>
                  <a:effectLst/>
                  <a:uLnTx/>
                  <a:uFillTx/>
                  <a:latin typeface="europa"/>
                  <a:ea typeface="+mn-ea"/>
                  <a:cs typeface="+mn-cs"/>
                </a:rPr>
                <a:t>Pre-alignment saves more than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EEECE1"/>
                  </a:solidFill>
                  <a:effectLst/>
                  <a:uLnTx/>
                  <a:uFillTx/>
                  <a:latin typeface="europa"/>
                  <a:ea typeface="+mn-ea"/>
                  <a:cs typeface="+mn-cs"/>
                </a:rPr>
                <a:t>40% to 80%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EEECE1"/>
                  </a:solidFill>
                  <a:effectLst/>
                  <a:uLnTx/>
                  <a:uFillTx/>
                  <a:latin typeface="europa"/>
                  <a:ea typeface="+mn-ea"/>
                  <a:cs typeface="+mn-cs"/>
                </a:rPr>
                <a:t>of the total processing time</a:t>
              </a:r>
            </a:p>
          </p:txBody>
        </p:sp>
        <p:pic>
          <p:nvPicPr>
            <p:cNvPr id="18" name="Picture 6" descr="Image result for save time icon"/>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6608367" y="877246"/>
              <a:ext cx="1625205" cy="162520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174943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left)">
                                      <p:cBhvr>
                                        <p:cTn id="7" dur="3000"/>
                                        <p:tgtEl>
                                          <p:spTgt spid="3">
                                            <p:graphicEl>
                                              <a:chart seriesIdx="0" categoryIdx="-4" bldStep="series"/>
                                            </p:graphicEl>
                                          </p:spTgt>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graphicEl>
                                              <a:chart seriesIdx="1" categoryIdx="-4" bldStep="series"/>
                                            </p:graphicEl>
                                          </p:spTgt>
                                        </p:tgtEl>
                                        <p:attrNameLst>
                                          <p:attrName>style.visibility</p:attrName>
                                        </p:attrNameLst>
                                      </p:cBhvr>
                                      <p:to>
                                        <p:strVal val="visible"/>
                                      </p:to>
                                    </p:set>
                                    <p:animEffect transition="in" filter="wipe(left)">
                                      <p:cBhvr>
                                        <p:cTn id="14" dur="3000"/>
                                        <p:tgtEl>
                                          <p:spTgt spid="3">
                                            <p:graphicEl>
                                              <a:chart seriesIdx="1" categoryIdx="-4" bldStep="series"/>
                                            </p:graphicEl>
                                          </p:spTgt>
                                        </p:tgtEl>
                                      </p:cBhvr>
                                    </p:animEffec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graphicEl>
                                              <a:chart seriesIdx="2" categoryIdx="-4" bldStep="series"/>
                                            </p:graphicEl>
                                          </p:spTgt>
                                        </p:tgtEl>
                                        <p:attrNameLst>
                                          <p:attrName>style.visibility</p:attrName>
                                        </p:attrNameLst>
                                      </p:cBhvr>
                                      <p:to>
                                        <p:strVal val="visible"/>
                                      </p:to>
                                    </p:set>
                                    <p:animEffect transition="in" filter="wipe(left)">
                                      <p:cBhvr>
                                        <p:cTn id="23" dur="3000"/>
                                        <p:tgtEl>
                                          <p:spTgt spid="3">
                                            <p:graphicEl>
                                              <a:chart seriesIdx="2" categoryIdx="-4" bldStep="series"/>
                                            </p:graphicEl>
                                          </p:spTgt>
                                        </p:tgtEl>
                                      </p:cBhvr>
                                    </p:animEffect>
                                  </p:childTnLst>
                                </p:cTn>
                              </p:par>
                              <p:par>
                                <p:cTn id="24" presetID="1"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randombar(horizont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Chart bld="series" animBg="0"/>
        </p:bldSub>
      </p:bldGraphic>
      <p:bldP spid="5" grpId="0"/>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5A464-05CF-7A45-9C46-FB0A068C199C}"/>
              </a:ext>
            </a:extLst>
          </p:cNvPr>
          <p:cNvSpPr>
            <a:spLocks noGrp="1"/>
          </p:cNvSpPr>
          <p:nvPr>
            <p:ph type="title"/>
          </p:nvPr>
        </p:nvSpPr>
        <p:spPr/>
        <p:txBody>
          <a:bodyPr/>
          <a:lstStyle/>
          <a:p>
            <a:r>
              <a:rPr lang="en-US"/>
              <a:t>Filtering Accuracy</a:t>
            </a:r>
          </a:p>
        </p:txBody>
      </p:sp>
      <p:pic>
        <p:nvPicPr>
          <p:cNvPr id="6" name="Content Placeholder 5">
            <a:extLst>
              <a:ext uri="{FF2B5EF4-FFF2-40B4-BE49-F238E27FC236}">
                <a16:creationId xmlns:a16="http://schemas.microsoft.com/office/drawing/2014/main" id="{6D76971A-B3BE-9D4E-9B3B-13D6A3083A1D}"/>
              </a:ext>
            </a:extLst>
          </p:cNvPr>
          <p:cNvPicPr>
            <a:picLocks noGrp="1" noChangeAspect="1"/>
          </p:cNvPicPr>
          <p:nvPr>
            <p:ph idx="1"/>
          </p:nvPr>
        </p:nvPicPr>
        <p:blipFill rotWithShape="1">
          <a:blip r:embed="rId2"/>
          <a:srcRect t="2684"/>
          <a:stretch/>
        </p:blipFill>
        <p:spPr>
          <a:xfrm>
            <a:off x="669986" y="1194935"/>
            <a:ext cx="7804028" cy="4139065"/>
          </a:xfrm>
        </p:spPr>
      </p:pic>
      <p:sp>
        <p:nvSpPr>
          <p:cNvPr id="8" name="Slide Number Placeholder 2">
            <a:extLst>
              <a:ext uri="{FF2B5EF4-FFF2-40B4-BE49-F238E27FC236}">
                <a16:creationId xmlns:a16="http://schemas.microsoft.com/office/drawing/2014/main" id="{0E6FB42E-47BF-EA48-BEB4-7DEB80C40BAD}"/>
              </a:ext>
            </a:extLst>
          </p:cNvPr>
          <p:cNvSpPr>
            <a:spLocks noGrp="1"/>
          </p:cNvSpPr>
          <p:nvPr>
            <p:ph type="sldNum" sz="quarter" idx="11"/>
          </p:nvPr>
        </p:nvSpPr>
        <p:spPr>
          <a:xfrm>
            <a:off x="6553200" y="6243638"/>
            <a:ext cx="2133600" cy="457200"/>
          </a:xfrm>
        </p:spPr>
        <p:txBody>
          <a:bodyPr/>
          <a:lstStyle/>
          <a:p>
            <a:fld id="{018A7077-2B78-4FB5-8F56-24239751AEF0}" type="slidenum">
              <a:rPr lang="en-US" altLang="en-US" smtClean="0">
                <a:solidFill>
                  <a:prstClr val="black"/>
                </a:solidFill>
              </a:rPr>
              <a:pPr/>
              <a:t>14</a:t>
            </a:fld>
            <a:endParaRPr lang="en-US" altLang="en-US">
              <a:solidFill>
                <a:prstClr val="black"/>
              </a:solidFill>
            </a:endParaRPr>
          </a:p>
        </p:txBody>
      </p:sp>
      <p:sp>
        <p:nvSpPr>
          <p:cNvPr id="3" name="Rectangle 2">
            <a:extLst>
              <a:ext uri="{FF2B5EF4-FFF2-40B4-BE49-F238E27FC236}">
                <a16:creationId xmlns:a16="http://schemas.microsoft.com/office/drawing/2014/main" id="{DB58EFF9-C750-5E47-A209-D6C161358A13}"/>
              </a:ext>
            </a:extLst>
          </p:cNvPr>
          <p:cNvSpPr/>
          <p:nvPr/>
        </p:nvSpPr>
        <p:spPr>
          <a:xfrm>
            <a:off x="234042" y="6059269"/>
            <a:ext cx="8681358" cy="646331"/>
          </a:xfrm>
          <a:prstGeom prst="rect">
            <a:avLst/>
          </a:prstGeom>
        </p:spPr>
        <p:txBody>
          <a:bodyPr wrap="square">
            <a:spAutoFit/>
          </a:bodyPr>
          <a:lstStyle/>
          <a:p>
            <a:r>
              <a:rPr lang="en-US">
                <a:solidFill>
                  <a:srgbClr val="222222"/>
                </a:solidFill>
              </a:rPr>
              <a:t>Alser, "</a:t>
            </a:r>
            <a:r>
              <a:rPr lang="en-US">
                <a:solidFill>
                  <a:srgbClr val="222222"/>
                </a:solidFill>
                <a:hlinkClick r:id="rId3"/>
              </a:rPr>
              <a:t>Accelerating the Understanding of Life's Code Through Better Algorithms and Hardware Design</a:t>
            </a:r>
            <a:r>
              <a:rPr lang="en-US">
                <a:solidFill>
                  <a:srgbClr val="222222"/>
                </a:solidFill>
              </a:rPr>
              <a:t>”, </a:t>
            </a:r>
            <a:r>
              <a:rPr lang="en-US" i="1">
                <a:solidFill>
                  <a:srgbClr val="222222"/>
                </a:solidFill>
              </a:rPr>
              <a:t>arXiv preprint arXiv:1910.03936, </a:t>
            </a:r>
            <a:r>
              <a:rPr lang="en-US">
                <a:solidFill>
                  <a:srgbClr val="222222"/>
                </a:solidFill>
              </a:rPr>
              <a:t>2019.</a:t>
            </a:r>
            <a:endParaRPr lang="en-US"/>
          </a:p>
        </p:txBody>
      </p:sp>
    </p:spTree>
    <p:extLst>
      <p:ext uri="{BB962C8B-B14F-4D97-AF65-F5344CB8AC3E}">
        <p14:creationId xmlns:p14="http://schemas.microsoft.com/office/powerpoint/2010/main" val="81521929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F4FE01-5CB8-6B46-BA31-77FAA599EE9B}"/>
              </a:ext>
            </a:extLst>
          </p:cNvPr>
          <p:cNvSpPr>
            <a:spLocks noGrp="1"/>
          </p:cNvSpPr>
          <p:nvPr>
            <p:ph type="title"/>
          </p:nvPr>
        </p:nvSpPr>
        <p:spPr>
          <a:xfrm>
            <a:off x="228600" y="152400"/>
            <a:ext cx="8735888" cy="1066800"/>
          </a:xfrm>
        </p:spPr>
        <p:txBody>
          <a:bodyPr/>
          <a:lstStyle/>
          <a:p>
            <a:r>
              <a:rPr lang="en-US"/>
              <a:t>Long Read Mapping </a:t>
            </a:r>
            <a:r>
              <a:rPr lang="en-US" sz="2800"/>
              <a:t>(</a:t>
            </a:r>
            <a:r>
              <a:rPr lang="en-US" sz="2800" err="1"/>
              <a:t>SneakySnake</a:t>
            </a:r>
            <a:r>
              <a:rPr lang="en-US" sz="2800"/>
              <a:t> vs Parasail)</a:t>
            </a:r>
            <a:endParaRPr lang="en-US"/>
          </a:p>
        </p:txBody>
      </p:sp>
      <p:sp>
        <p:nvSpPr>
          <p:cNvPr id="4" name="Slide Number Placeholder 3">
            <a:extLst>
              <a:ext uri="{FF2B5EF4-FFF2-40B4-BE49-F238E27FC236}">
                <a16:creationId xmlns:a16="http://schemas.microsoft.com/office/drawing/2014/main" id="{2F06B9A0-1698-0146-B5EB-8B4D6CE3595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8" name="TextBox 7">
            <a:extLst>
              <a:ext uri="{FF2B5EF4-FFF2-40B4-BE49-F238E27FC236}">
                <a16:creationId xmlns:a16="http://schemas.microsoft.com/office/drawing/2014/main" id="{4F4B5B34-8E3C-F44D-A3E6-A668188B47F2}"/>
              </a:ext>
            </a:extLst>
          </p:cNvPr>
          <p:cNvSpPr txBox="1"/>
          <p:nvPr/>
        </p:nvSpPr>
        <p:spPr>
          <a:xfrm>
            <a:off x="602753" y="888835"/>
            <a:ext cx="808404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Tahoma"/>
                <a:ea typeface="+mn-ea"/>
                <a:cs typeface="+mn-cs"/>
              </a:rPr>
              <a:t>10K </a:t>
            </a:r>
            <a:r>
              <a:rPr kumimoji="0" lang="en-US" sz="1800" b="1" i="0" u="none" strike="noStrike" kern="1200" cap="none" spc="0" normalizeH="0" baseline="0" noProof="0" err="1">
                <a:ln>
                  <a:noFill/>
                </a:ln>
                <a:solidFill>
                  <a:srgbClr val="FF0000"/>
                </a:solidFill>
                <a:effectLst/>
                <a:uLnTx/>
                <a:uFillTx/>
                <a:latin typeface="Tahoma"/>
                <a:ea typeface="+mn-ea"/>
                <a:cs typeface="+mn-cs"/>
              </a:rPr>
              <a:t>bp</a:t>
            </a:r>
            <a:r>
              <a:rPr kumimoji="0" lang="en-US" sz="1800" b="1" i="0" u="none" strike="noStrike" kern="1200" cap="none" spc="0" normalizeH="0" baseline="0" noProof="0">
                <a:ln>
                  <a:noFill/>
                </a:ln>
                <a:solidFill>
                  <a:srgbClr val="FF0000"/>
                </a:solidFill>
                <a:effectLst/>
                <a:uLnTx/>
                <a:uFillTx/>
                <a:latin typeface="Tahoma"/>
                <a:ea typeface="+mn-ea"/>
                <a:cs typeface="+mn-cs"/>
              </a:rPr>
              <a:t> reads                      		100K </a:t>
            </a:r>
            <a:r>
              <a:rPr kumimoji="0" lang="en-US" sz="1800" b="1" i="0" u="none" strike="noStrike" kern="1200" cap="none" spc="0" normalizeH="0" baseline="0" noProof="0" err="1">
                <a:ln>
                  <a:noFill/>
                </a:ln>
                <a:solidFill>
                  <a:srgbClr val="FF0000"/>
                </a:solidFill>
                <a:effectLst/>
                <a:uLnTx/>
                <a:uFillTx/>
                <a:latin typeface="Tahoma"/>
                <a:ea typeface="+mn-ea"/>
                <a:cs typeface="+mn-cs"/>
              </a:rPr>
              <a:t>bp</a:t>
            </a:r>
            <a:r>
              <a:rPr kumimoji="0" lang="en-US" sz="1800" b="1" i="0" u="none" strike="noStrike" kern="1200" cap="none" spc="0" normalizeH="0" baseline="0" noProof="0">
                <a:ln>
                  <a:noFill/>
                </a:ln>
                <a:solidFill>
                  <a:srgbClr val="FF0000"/>
                </a:solidFill>
                <a:effectLst/>
                <a:uLnTx/>
                <a:uFillTx/>
                <a:latin typeface="Tahoma"/>
                <a:ea typeface="+mn-ea"/>
                <a:cs typeface="+mn-cs"/>
              </a:rPr>
              <a:t> reads</a:t>
            </a:r>
          </a:p>
        </p:txBody>
      </p:sp>
      <p:pic>
        <p:nvPicPr>
          <p:cNvPr id="10" name="Picture 9">
            <a:extLst>
              <a:ext uri="{FF2B5EF4-FFF2-40B4-BE49-F238E27FC236}">
                <a16:creationId xmlns:a16="http://schemas.microsoft.com/office/drawing/2014/main" id="{94EA625D-1E01-7B42-8909-B062C15D6996}"/>
              </a:ext>
            </a:extLst>
          </p:cNvPr>
          <p:cNvPicPr>
            <a:picLocks noChangeAspect="1"/>
          </p:cNvPicPr>
          <p:nvPr/>
        </p:nvPicPr>
        <p:blipFill>
          <a:blip r:embed="rId2"/>
          <a:stretch>
            <a:fillRect/>
          </a:stretch>
        </p:blipFill>
        <p:spPr>
          <a:xfrm>
            <a:off x="0" y="1297133"/>
            <a:ext cx="9144000" cy="5119864"/>
          </a:xfrm>
          <a:prstGeom prst="rect">
            <a:avLst/>
          </a:prstGeom>
        </p:spPr>
      </p:pic>
    </p:spTree>
    <p:extLst>
      <p:ext uri="{BB962C8B-B14F-4D97-AF65-F5344CB8AC3E}">
        <p14:creationId xmlns:p14="http://schemas.microsoft.com/office/powerpoint/2010/main" val="81658525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2461E-2DAA-2746-A2FB-4EDA467D22A2}"/>
              </a:ext>
            </a:extLst>
          </p:cNvPr>
          <p:cNvSpPr>
            <a:spLocks noGrp="1"/>
          </p:cNvSpPr>
          <p:nvPr>
            <p:ph type="title"/>
          </p:nvPr>
        </p:nvSpPr>
        <p:spPr/>
        <p:txBody>
          <a:bodyPr/>
          <a:lstStyle/>
          <a:p>
            <a:r>
              <a:rPr lang="en-US"/>
              <a:t>Long Read Mapping </a:t>
            </a:r>
            <a:r>
              <a:rPr lang="en-US" sz="2800"/>
              <a:t>(</a:t>
            </a:r>
            <a:r>
              <a:rPr lang="en-US" sz="2800" err="1"/>
              <a:t>SneakySnake</a:t>
            </a:r>
            <a:r>
              <a:rPr lang="en-US" sz="2800"/>
              <a:t> vs KSW2)</a:t>
            </a:r>
            <a:endParaRPr lang="en-US"/>
          </a:p>
        </p:txBody>
      </p:sp>
      <p:sp>
        <p:nvSpPr>
          <p:cNvPr id="4" name="Slide Number Placeholder 3">
            <a:extLst>
              <a:ext uri="{FF2B5EF4-FFF2-40B4-BE49-F238E27FC236}">
                <a16:creationId xmlns:a16="http://schemas.microsoft.com/office/drawing/2014/main" id="{2F06B9A0-1698-0146-B5EB-8B4D6CE3595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9" name="TextBox 8">
            <a:extLst>
              <a:ext uri="{FF2B5EF4-FFF2-40B4-BE49-F238E27FC236}">
                <a16:creationId xmlns:a16="http://schemas.microsoft.com/office/drawing/2014/main" id="{6C6B1310-AE10-ED4F-B93A-8C6B13D01394}"/>
              </a:ext>
            </a:extLst>
          </p:cNvPr>
          <p:cNvSpPr txBox="1"/>
          <p:nvPr/>
        </p:nvSpPr>
        <p:spPr>
          <a:xfrm>
            <a:off x="602753" y="959032"/>
            <a:ext cx="808404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Tahoma"/>
                <a:ea typeface="+mn-ea"/>
                <a:cs typeface="+mn-cs"/>
              </a:rPr>
              <a:t>10K </a:t>
            </a:r>
            <a:r>
              <a:rPr kumimoji="0" lang="en-US" sz="1800" b="1" i="0" u="none" strike="noStrike" kern="1200" cap="none" spc="0" normalizeH="0" baseline="0" noProof="0" err="1">
                <a:ln>
                  <a:noFill/>
                </a:ln>
                <a:solidFill>
                  <a:srgbClr val="FF0000"/>
                </a:solidFill>
                <a:effectLst/>
                <a:uLnTx/>
                <a:uFillTx/>
                <a:latin typeface="Tahoma"/>
                <a:ea typeface="+mn-ea"/>
                <a:cs typeface="+mn-cs"/>
              </a:rPr>
              <a:t>bp</a:t>
            </a:r>
            <a:r>
              <a:rPr kumimoji="0" lang="en-US" sz="1800" b="1" i="0" u="none" strike="noStrike" kern="1200" cap="none" spc="0" normalizeH="0" baseline="0" noProof="0">
                <a:ln>
                  <a:noFill/>
                </a:ln>
                <a:solidFill>
                  <a:srgbClr val="FF0000"/>
                </a:solidFill>
                <a:effectLst/>
                <a:uLnTx/>
                <a:uFillTx/>
                <a:latin typeface="Tahoma"/>
                <a:ea typeface="+mn-ea"/>
                <a:cs typeface="+mn-cs"/>
              </a:rPr>
              <a:t> reads                      		100K </a:t>
            </a:r>
            <a:r>
              <a:rPr kumimoji="0" lang="en-US" sz="1800" b="1" i="0" u="none" strike="noStrike" kern="1200" cap="none" spc="0" normalizeH="0" baseline="0" noProof="0" err="1">
                <a:ln>
                  <a:noFill/>
                </a:ln>
                <a:solidFill>
                  <a:srgbClr val="FF0000"/>
                </a:solidFill>
                <a:effectLst/>
                <a:uLnTx/>
                <a:uFillTx/>
                <a:latin typeface="Tahoma"/>
                <a:ea typeface="+mn-ea"/>
                <a:cs typeface="+mn-cs"/>
              </a:rPr>
              <a:t>bp</a:t>
            </a:r>
            <a:r>
              <a:rPr kumimoji="0" lang="en-US" sz="1800" b="1" i="0" u="none" strike="noStrike" kern="1200" cap="none" spc="0" normalizeH="0" baseline="0" noProof="0">
                <a:ln>
                  <a:noFill/>
                </a:ln>
                <a:solidFill>
                  <a:srgbClr val="FF0000"/>
                </a:solidFill>
                <a:effectLst/>
                <a:uLnTx/>
                <a:uFillTx/>
                <a:latin typeface="Tahoma"/>
                <a:ea typeface="+mn-ea"/>
                <a:cs typeface="+mn-cs"/>
              </a:rPr>
              <a:t> reads</a:t>
            </a:r>
          </a:p>
        </p:txBody>
      </p:sp>
      <p:pic>
        <p:nvPicPr>
          <p:cNvPr id="6" name="Picture 5">
            <a:extLst>
              <a:ext uri="{FF2B5EF4-FFF2-40B4-BE49-F238E27FC236}">
                <a16:creationId xmlns:a16="http://schemas.microsoft.com/office/drawing/2014/main" id="{973B9DA7-C2E9-6342-ACF5-68C30044C186}"/>
              </a:ext>
            </a:extLst>
          </p:cNvPr>
          <p:cNvPicPr>
            <a:picLocks noChangeAspect="1"/>
          </p:cNvPicPr>
          <p:nvPr/>
        </p:nvPicPr>
        <p:blipFill>
          <a:blip r:embed="rId2"/>
          <a:stretch>
            <a:fillRect/>
          </a:stretch>
        </p:blipFill>
        <p:spPr>
          <a:xfrm>
            <a:off x="0" y="1328364"/>
            <a:ext cx="9144000" cy="5056546"/>
          </a:xfrm>
          <a:prstGeom prst="rect">
            <a:avLst/>
          </a:prstGeom>
        </p:spPr>
      </p:pic>
    </p:spTree>
    <p:extLst>
      <p:ext uri="{BB962C8B-B14F-4D97-AF65-F5344CB8AC3E}">
        <p14:creationId xmlns:p14="http://schemas.microsoft.com/office/powerpoint/2010/main" val="390247364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Key Results of SneakySnake</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17</a:t>
            </a:fld>
            <a:endParaRPr lang="en-US" altLang="en-US">
              <a:solidFill>
                <a:prstClr val="black"/>
              </a:solidFill>
            </a:endParaRPr>
          </a:p>
        </p:txBody>
      </p:sp>
      <p:sp>
        <p:nvSpPr>
          <p:cNvPr id="5" name="Content Placeholder 2"/>
          <p:cNvSpPr txBox="1">
            <a:spLocks/>
          </p:cNvSpPr>
          <p:nvPr/>
        </p:nvSpPr>
        <p:spPr bwMode="auto">
          <a:xfrm>
            <a:off x="107504" y="1052736"/>
            <a:ext cx="9036496"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lvl="1"/>
            <a:r>
              <a:rPr lang="en-US"/>
              <a:t>SneakySnake is up to </a:t>
            </a:r>
            <a:r>
              <a:rPr lang="en-US">
                <a:solidFill>
                  <a:srgbClr val="FF0000"/>
                </a:solidFill>
              </a:rPr>
              <a:t>four orders of magnitude more accurate </a:t>
            </a:r>
            <a:r>
              <a:rPr lang="en-US"/>
              <a:t>than </a:t>
            </a:r>
            <a:r>
              <a:rPr lang="en-US">
                <a:solidFill>
                  <a:srgbClr val="0000FF"/>
                </a:solidFill>
              </a:rPr>
              <a:t>Shouji</a:t>
            </a:r>
            <a:r>
              <a:rPr lang="en-US"/>
              <a:t> </a:t>
            </a:r>
            <a:r>
              <a:rPr lang="en-US" sz="2000" kern="0"/>
              <a:t>(Bioinformatics’19) </a:t>
            </a:r>
            <a:r>
              <a:rPr lang="en-US"/>
              <a:t>and </a:t>
            </a:r>
            <a:r>
              <a:rPr lang="en-US">
                <a:solidFill>
                  <a:srgbClr val="0000FF"/>
                </a:solidFill>
              </a:rPr>
              <a:t>GateKeeper</a:t>
            </a:r>
            <a:r>
              <a:rPr lang="en-US"/>
              <a:t> </a:t>
            </a:r>
            <a:r>
              <a:rPr lang="en-US" sz="2000" kern="0"/>
              <a:t>(Bioinformatics’17)</a:t>
            </a:r>
            <a:endParaRPr lang="en-US"/>
          </a:p>
          <a:p>
            <a:pPr marL="0" indent="0">
              <a:buNone/>
            </a:pPr>
            <a:endParaRPr lang="en-US"/>
          </a:p>
          <a:p>
            <a:pPr lvl="1"/>
            <a:r>
              <a:rPr lang="en-US"/>
              <a:t>Using short reads, SneakySnake </a:t>
            </a:r>
            <a:r>
              <a:rPr lang="en-US">
                <a:solidFill>
                  <a:srgbClr val="0000FF"/>
                </a:solidFill>
              </a:rPr>
              <a:t>accelerates</a:t>
            </a:r>
            <a:r>
              <a:rPr lang="en-US"/>
              <a:t> </a:t>
            </a:r>
            <a:r>
              <a:rPr lang="en-US" kern="0">
                <a:solidFill>
                  <a:srgbClr val="0000FF"/>
                </a:solidFill>
              </a:rPr>
              <a:t>Edlib</a:t>
            </a:r>
            <a:r>
              <a:rPr lang="en-US" kern="0"/>
              <a:t> </a:t>
            </a:r>
            <a:r>
              <a:rPr lang="en-US" sz="2000" kern="0"/>
              <a:t>(Bioinformatics’17) </a:t>
            </a:r>
            <a:r>
              <a:rPr lang="en-US" kern="0"/>
              <a:t>and </a:t>
            </a:r>
            <a:r>
              <a:rPr lang="en-US" kern="0">
                <a:solidFill>
                  <a:srgbClr val="0000FF"/>
                </a:solidFill>
              </a:rPr>
              <a:t>Parasail</a:t>
            </a:r>
            <a:r>
              <a:rPr lang="en-US" kern="0"/>
              <a:t> </a:t>
            </a:r>
            <a:r>
              <a:rPr lang="en-US" sz="2000" kern="0"/>
              <a:t>(BMC Bioinformatics’16)</a:t>
            </a:r>
            <a:r>
              <a:rPr lang="en-US"/>
              <a:t> by</a:t>
            </a:r>
            <a:r>
              <a:rPr lang="en-US">
                <a:solidFill>
                  <a:srgbClr val="FF0000"/>
                </a:solidFill>
              </a:rPr>
              <a:t> </a:t>
            </a:r>
            <a:endParaRPr lang="en-US" kern="0">
              <a:solidFill>
                <a:srgbClr val="FF0000"/>
              </a:solidFill>
            </a:endParaRPr>
          </a:p>
          <a:p>
            <a:pPr lvl="2"/>
            <a:r>
              <a:rPr lang="en-US"/>
              <a:t>up to </a:t>
            </a:r>
            <a:r>
              <a:rPr lang="en-US">
                <a:solidFill>
                  <a:srgbClr val="FF0000"/>
                </a:solidFill>
              </a:rPr>
              <a:t>37.7× and 43.9× </a:t>
            </a:r>
            <a:r>
              <a:rPr lang="en-US"/>
              <a:t>(&gt;12× on average), on CPUs </a:t>
            </a:r>
          </a:p>
          <a:p>
            <a:pPr lvl="2"/>
            <a:r>
              <a:rPr lang="en-US"/>
              <a:t>up to </a:t>
            </a:r>
            <a:r>
              <a:rPr lang="en-US">
                <a:solidFill>
                  <a:srgbClr val="FF0000"/>
                </a:solidFill>
              </a:rPr>
              <a:t>413× and 689× </a:t>
            </a:r>
            <a:r>
              <a:rPr lang="en-US"/>
              <a:t>(&gt;400× on average) with </a:t>
            </a:r>
            <a:r>
              <a:rPr lang="en-US" i="1">
                <a:solidFill>
                  <a:srgbClr val="FF0000"/>
                </a:solidFill>
              </a:rPr>
              <a:t>FPGA/GPU acceleration</a:t>
            </a:r>
          </a:p>
          <a:p>
            <a:pPr marL="0" indent="0">
              <a:buNone/>
            </a:pPr>
            <a:endParaRPr lang="en-US" kern="0"/>
          </a:p>
          <a:p>
            <a:pPr lvl="1"/>
            <a:r>
              <a:rPr lang="en-US"/>
              <a:t>Using long reads, SneakySnake </a:t>
            </a:r>
            <a:r>
              <a:rPr lang="en-US">
                <a:solidFill>
                  <a:srgbClr val="0000FF"/>
                </a:solidFill>
              </a:rPr>
              <a:t>accelerates</a:t>
            </a:r>
            <a:r>
              <a:rPr lang="en-US"/>
              <a:t> </a:t>
            </a:r>
            <a:r>
              <a:rPr lang="en-US">
                <a:solidFill>
                  <a:srgbClr val="0000FF"/>
                </a:solidFill>
              </a:rPr>
              <a:t>Parasail</a:t>
            </a:r>
            <a:r>
              <a:rPr lang="en-US"/>
              <a:t> and </a:t>
            </a:r>
            <a:r>
              <a:rPr lang="en-US">
                <a:solidFill>
                  <a:srgbClr val="0000FF"/>
                </a:solidFill>
              </a:rPr>
              <a:t>KSW2</a:t>
            </a:r>
            <a:r>
              <a:rPr lang="en-US"/>
              <a:t> by </a:t>
            </a:r>
            <a:r>
              <a:rPr lang="en-US">
                <a:solidFill>
                  <a:srgbClr val="FF0000"/>
                </a:solidFill>
              </a:rPr>
              <a:t>140.1× and 17.1×</a:t>
            </a:r>
            <a:r>
              <a:rPr lang="en-US"/>
              <a:t> on average, respectively, on CPUs</a:t>
            </a:r>
          </a:p>
          <a:p>
            <a:endParaRPr lang="en-US"/>
          </a:p>
        </p:txBody>
      </p:sp>
    </p:spTree>
    <p:extLst>
      <p:ext uri="{BB962C8B-B14F-4D97-AF65-F5344CB8AC3E}">
        <p14:creationId xmlns:p14="http://schemas.microsoft.com/office/powerpoint/2010/main" val="320513012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a:t>Can We Do Better?</a:t>
            </a:r>
            <a:endParaRPr lang="en-US">
              <a:latin typeface="Garamond" charset="0"/>
              <a:ea typeface="ＭＳ Ｐゴシック" charset="0"/>
              <a:cs typeface="ＭＳ Ｐゴシック" charset="0"/>
            </a:endParaRPr>
          </a:p>
        </p:txBody>
      </p:sp>
      <p:sp>
        <p:nvSpPr>
          <p:cNvPr id="19459" name="Content Placeholder 2"/>
          <p:cNvSpPr>
            <a:spLocks noGrp="1"/>
          </p:cNvSpPr>
          <p:nvPr>
            <p:ph idx="1"/>
          </p:nvPr>
        </p:nvSpPr>
        <p:spPr>
          <a:xfrm>
            <a:off x="107504" y="764704"/>
            <a:ext cx="8856984" cy="4876800"/>
          </a:xfrm>
        </p:spPr>
        <p:txBody>
          <a:bodyPr/>
          <a:lstStyle/>
          <a:p>
            <a:pPr marL="0" indent="0" algn="ctr" eaLnBrk="1" hangingPunct="1">
              <a:buNone/>
            </a:pPr>
            <a:endParaRPr lang="en-US" sz="5400">
              <a:solidFill>
                <a:srgbClr val="0000FF"/>
              </a:solidFill>
              <a:latin typeface="Tahoma" charset="0"/>
              <a:ea typeface="ＭＳ Ｐゴシック" charset="0"/>
              <a:cs typeface="ＭＳ Ｐゴシック" charset="0"/>
            </a:endParaRPr>
          </a:p>
          <a:p>
            <a:pPr marL="0" indent="0" algn="ctr" eaLnBrk="1" hangingPunct="1">
              <a:buNone/>
            </a:pPr>
            <a:r>
              <a:rPr lang="en-US" sz="6000">
                <a:solidFill>
                  <a:srgbClr val="0432FF"/>
                </a:solidFill>
                <a:latin typeface="Tahoma" charset="0"/>
                <a:ea typeface="ＭＳ Ｐゴシック" charset="0"/>
                <a:cs typeface="ＭＳ Ｐゴシック" charset="0"/>
              </a:rPr>
              <a:t>Alleviating</a:t>
            </a:r>
          </a:p>
          <a:p>
            <a:pPr marL="0" indent="0" algn="ctr" eaLnBrk="1" hangingPunct="1">
              <a:buNone/>
            </a:pPr>
            <a:r>
              <a:rPr lang="en-US" sz="6000">
                <a:solidFill>
                  <a:srgbClr val="FF0000"/>
                </a:solidFill>
                <a:latin typeface="Tahoma" charset="0"/>
                <a:ea typeface="ＭＳ Ｐゴシック" charset="0"/>
                <a:cs typeface="ＭＳ Ｐゴシック" charset="0"/>
              </a:rPr>
              <a:t>Data Movement</a:t>
            </a:r>
          </a:p>
          <a:p>
            <a:pPr marL="0" indent="0" algn="ctr" eaLnBrk="1" hangingPunct="1">
              <a:buNone/>
            </a:pPr>
            <a:r>
              <a:rPr lang="en-US" sz="6000">
                <a:solidFill>
                  <a:srgbClr val="0432FF"/>
                </a:solidFill>
                <a:latin typeface="Tahoma" charset="0"/>
              </a:rPr>
              <a:t>Bottlenecks</a:t>
            </a:r>
            <a:endParaRPr lang="en-US" sz="6000">
              <a:solidFill>
                <a:srgbClr val="FF0000"/>
              </a:solidFill>
              <a:latin typeface="Tahoma" charset="0"/>
              <a:ea typeface="ＭＳ Ｐゴシック" charset="0"/>
              <a:cs typeface="ＭＳ Ｐゴシック" charset="0"/>
            </a:endParaRPr>
          </a:p>
        </p:txBody>
      </p:sp>
      <p:sp>
        <p:nvSpPr>
          <p:cNvPr id="4" name="Slide Number Placeholder 3"/>
          <p:cNvSpPr>
            <a:spLocks noGrp="1"/>
          </p:cNvSpPr>
          <p:nvPr>
            <p:ph type="sldNum" sz="quarter" idx="11"/>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A419BFC-0704-824A-8642-CF6757650AC5}"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410376250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42BC4-7558-384F-A170-28CD5BC5B8CE}"/>
              </a:ext>
            </a:extLst>
          </p:cNvPr>
          <p:cNvSpPr>
            <a:spLocks noGrp="1"/>
          </p:cNvSpPr>
          <p:nvPr>
            <p:ph type="title"/>
          </p:nvPr>
        </p:nvSpPr>
        <p:spPr/>
        <p:txBody>
          <a:bodyPr/>
          <a:lstStyle/>
          <a:p>
            <a:r>
              <a:rPr lang="en-US"/>
              <a:t>Read Mapping &amp; Filtering in Memory</a:t>
            </a:r>
          </a:p>
        </p:txBody>
      </p:sp>
      <p:sp>
        <p:nvSpPr>
          <p:cNvPr id="3" name="Content Placeholder 2">
            <a:extLst>
              <a:ext uri="{FF2B5EF4-FFF2-40B4-BE49-F238E27FC236}">
                <a16:creationId xmlns:a16="http://schemas.microsoft.com/office/drawing/2014/main" id="{8854F678-86EC-5D41-9BE6-38569A724327}"/>
              </a:ext>
            </a:extLst>
          </p:cNvPr>
          <p:cNvSpPr>
            <a:spLocks noGrp="1"/>
          </p:cNvSpPr>
          <p:nvPr>
            <p:ph idx="1"/>
          </p:nvPr>
        </p:nvSpPr>
        <p:spPr>
          <a:xfrm>
            <a:off x="228600" y="1000472"/>
            <a:ext cx="8610600" cy="4876800"/>
          </a:xfrm>
        </p:spPr>
        <p:txBody>
          <a:bodyPr/>
          <a:lstStyle/>
          <a:p>
            <a:pPr marL="0" indent="0" algn="ctr">
              <a:buNone/>
            </a:pPr>
            <a:endParaRPr lang="en-US" sz="4000">
              <a:solidFill>
                <a:srgbClr val="1A5712"/>
              </a:solidFill>
            </a:endParaRPr>
          </a:p>
          <a:p>
            <a:pPr marL="0" indent="0" algn="ctr">
              <a:buNone/>
            </a:pPr>
            <a:endParaRPr lang="en-US" sz="4000">
              <a:solidFill>
                <a:srgbClr val="1A5712"/>
              </a:solidFill>
            </a:endParaRPr>
          </a:p>
          <a:p>
            <a:pPr marL="0" indent="0" algn="ctr">
              <a:buNone/>
            </a:pPr>
            <a:r>
              <a:rPr lang="en-US" sz="4000">
                <a:solidFill>
                  <a:srgbClr val="1A5712"/>
                </a:solidFill>
              </a:rPr>
              <a:t>We need to design </a:t>
            </a:r>
          </a:p>
          <a:p>
            <a:pPr marL="0" indent="0" algn="ctr">
              <a:buNone/>
            </a:pPr>
            <a:r>
              <a:rPr lang="en-US" sz="4000">
                <a:solidFill>
                  <a:srgbClr val="0000FF"/>
                </a:solidFill>
              </a:rPr>
              <a:t>mapping &amp; filtering algorithms </a:t>
            </a:r>
          </a:p>
          <a:p>
            <a:pPr marL="0" indent="0" algn="ctr">
              <a:buNone/>
            </a:pPr>
            <a:r>
              <a:rPr lang="en-US" sz="4000">
                <a:solidFill>
                  <a:srgbClr val="FF0000"/>
                </a:solidFill>
              </a:rPr>
              <a:t>that fit processing-in-memory</a:t>
            </a:r>
          </a:p>
        </p:txBody>
      </p:sp>
      <p:sp>
        <p:nvSpPr>
          <p:cNvPr id="4" name="Slide Number Placeholder 3">
            <a:extLst>
              <a:ext uri="{FF2B5EF4-FFF2-40B4-BE49-F238E27FC236}">
                <a16:creationId xmlns:a16="http://schemas.microsoft.com/office/drawing/2014/main" id="{DE75728F-ADBF-6A4A-879A-1C188D8441A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34716211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21E9D-93CF-F64C-89A1-C32DCDF054BD}"/>
              </a:ext>
            </a:extLst>
          </p:cNvPr>
          <p:cNvSpPr>
            <a:spLocks noGrp="1"/>
          </p:cNvSpPr>
          <p:nvPr>
            <p:ph type="title"/>
          </p:nvPr>
        </p:nvSpPr>
        <p:spPr/>
        <p:txBody>
          <a:bodyPr/>
          <a:lstStyle/>
          <a:p>
            <a:r>
              <a:rPr lang="en-US" dirty="0"/>
              <a:t>Previous Lectures</a:t>
            </a:r>
          </a:p>
        </p:txBody>
      </p:sp>
      <p:sp>
        <p:nvSpPr>
          <p:cNvPr id="4" name="Slide Number Placeholder 3">
            <a:extLst>
              <a:ext uri="{FF2B5EF4-FFF2-40B4-BE49-F238E27FC236}">
                <a16:creationId xmlns:a16="http://schemas.microsoft.com/office/drawing/2014/main" id="{71AC8EC6-A943-9A4D-ADE6-47E5CD1972CD}"/>
              </a:ext>
            </a:extLst>
          </p:cNvPr>
          <p:cNvSpPr>
            <a:spLocks noGrp="1"/>
          </p:cNvSpPr>
          <p:nvPr>
            <p:ph type="sldNum" sz="quarter" idx="11"/>
          </p:nvPr>
        </p:nvSpPr>
        <p:spPr/>
        <p:txBody>
          <a:bodyPr/>
          <a:lstStyle/>
          <a:p>
            <a:pPr>
              <a:defRPr/>
            </a:pPr>
            <a:fld id="{43CF7A15-8D90-1445-BE37-F18227DCF408}" type="slidenum">
              <a:rPr lang="en-US" altLang="en-US" smtClean="0"/>
              <a:pPr>
                <a:defRPr/>
              </a:pPr>
              <a:t>2</a:t>
            </a:fld>
            <a:endParaRPr lang="en-US" altLang="en-US"/>
          </a:p>
        </p:txBody>
      </p:sp>
      <p:sp>
        <p:nvSpPr>
          <p:cNvPr id="7" name="Rectangle 6">
            <a:extLst>
              <a:ext uri="{FF2B5EF4-FFF2-40B4-BE49-F238E27FC236}">
                <a16:creationId xmlns:a16="http://schemas.microsoft.com/office/drawing/2014/main" id="{F22B2B39-A66C-7D43-BA76-5D28635AEE7A}"/>
              </a:ext>
            </a:extLst>
          </p:cNvPr>
          <p:cNvSpPr/>
          <p:nvPr/>
        </p:nvSpPr>
        <p:spPr>
          <a:xfrm>
            <a:off x="838200" y="6054507"/>
            <a:ext cx="7010400" cy="646331"/>
          </a:xfrm>
          <a:prstGeom prst="rect">
            <a:avLst/>
          </a:prstGeom>
        </p:spPr>
        <p:txBody>
          <a:bodyPr wrap="square">
            <a:spAutoFit/>
          </a:bodyPr>
          <a:lstStyle/>
          <a:p>
            <a:r>
              <a:rPr lang="en-US" dirty="0">
                <a:hlinkClick r:id="rId2"/>
              </a:rPr>
              <a:t>https://safari.ethz.ch/projects_and_seminars/spring2022/doku.php?id=genome_seq_mobile</a:t>
            </a:r>
            <a:r>
              <a:rPr lang="en-US" dirty="0"/>
              <a:t>  </a:t>
            </a:r>
          </a:p>
        </p:txBody>
      </p:sp>
      <p:pic>
        <p:nvPicPr>
          <p:cNvPr id="8" name="Picture 7">
            <a:extLst>
              <a:ext uri="{FF2B5EF4-FFF2-40B4-BE49-F238E27FC236}">
                <a16:creationId xmlns:a16="http://schemas.microsoft.com/office/drawing/2014/main" id="{68D67FF3-F743-D745-8D3B-53D4C087EA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914400"/>
            <a:ext cx="5727700" cy="3848100"/>
          </a:xfrm>
          <a:prstGeom prst="rect">
            <a:avLst/>
          </a:prstGeom>
        </p:spPr>
      </p:pic>
      <p:pic>
        <p:nvPicPr>
          <p:cNvPr id="12" name="Picture 11">
            <a:extLst>
              <a:ext uri="{FF2B5EF4-FFF2-40B4-BE49-F238E27FC236}">
                <a16:creationId xmlns:a16="http://schemas.microsoft.com/office/drawing/2014/main" id="{4E3A4A74-BCF0-6B45-8F31-9F06DC1840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3250" y="2682968"/>
            <a:ext cx="4349001" cy="3352801"/>
          </a:xfrm>
          <a:prstGeom prst="rect">
            <a:avLst/>
          </a:prstGeom>
        </p:spPr>
      </p:pic>
    </p:spTree>
    <p:extLst>
      <p:ext uri="{BB962C8B-B14F-4D97-AF65-F5344CB8AC3E}">
        <p14:creationId xmlns:p14="http://schemas.microsoft.com/office/powerpoint/2010/main" val="370962929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p:txBody>
          <a:bodyPr/>
          <a:lstStyle/>
          <a:p>
            <a:r>
              <a:rPr lang="en-US"/>
              <a:t>Near-memory Pre-alignment Filtering</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20</a:t>
            </a:fld>
            <a:endParaRPr lang="en-US" altLang="en-US"/>
          </a:p>
        </p:txBody>
      </p:sp>
      <p:pic>
        <p:nvPicPr>
          <p:cNvPr id="5" name="Picture 4">
            <a:extLst>
              <a:ext uri="{FF2B5EF4-FFF2-40B4-BE49-F238E27FC236}">
                <a16:creationId xmlns:a16="http://schemas.microsoft.com/office/drawing/2014/main" id="{60A72CBA-36E4-2E48-B856-DDCFDCFF91FA}"/>
              </a:ext>
            </a:extLst>
          </p:cNvPr>
          <p:cNvPicPr>
            <a:picLocks noChangeAspect="1"/>
          </p:cNvPicPr>
          <p:nvPr/>
        </p:nvPicPr>
        <p:blipFill rotWithShape="1">
          <a:blip r:embed="rId2">
            <a:extLst>
              <a:ext uri="{28A0092B-C50C-407E-A947-70E740481C1C}">
                <a14:useLocalDpi xmlns:a14="http://schemas.microsoft.com/office/drawing/2010/main" val="0"/>
              </a:ext>
            </a:extLst>
          </a:blip>
          <a:srcRect l="4325" t="25508" r="35825" b="29425"/>
          <a:stretch/>
        </p:blipFill>
        <p:spPr>
          <a:xfrm>
            <a:off x="827584" y="2683149"/>
            <a:ext cx="7488832" cy="3626171"/>
          </a:xfrm>
          <a:prstGeom prst="rect">
            <a:avLst/>
          </a:prstGeom>
        </p:spPr>
      </p:pic>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754326"/>
          </a:xfrm>
          <a:prstGeom prst="rect">
            <a:avLst/>
          </a:prstGeom>
        </p:spPr>
        <p:txBody>
          <a:bodyPr wrap="square">
            <a:spAutoFit/>
          </a:bodyPr>
          <a:lstStyle/>
          <a:p>
            <a:r>
              <a:rPr lang="en-US"/>
              <a:t>Gagandeep Singh, Mohammed </a:t>
            </a:r>
            <a:r>
              <a:rPr lang="en-US" err="1"/>
              <a:t>Alser</a:t>
            </a:r>
            <a:r>
              <a:rPr lang="en-US"/>
              <a:t>, </a:t>
            </a:r>
            <a:r>
              <a:rPr lang="en-US" err="1"/>
              <a:t>Damla</a:t>
            </a:r>
            <a:r>
              <a:rPr lang="en-US"/>
              <a:t> </a:t>
            </a:r>
            <a:r>
              <a:rPr lang="en-US" err="1"/>
              <a:t>Senol</a:t>
            </a:r>
            <a:r>
              <a:rPr lang="en-US"/>
              <a:t> Cali, </a:t>
            </a:r>
            <a:r>
              <a:rPr lang="en-US" err="1"/>
              <a:t>Dionysios</a:t>
            </a:r>
            <a:r>
              <a:rPr lang="en-US"/>
              <a:t> Diamantopoulos, Juan Gomez-Luna, Henk </a:t>
            </a:r>
            <a:r>
              <a:rPr lang="en-US" err="1"/>
              <a:t>Corporaal</a:t>
            </a:r>
            <a:r>
              <a:rPr lang="en-US"/>
              <a:t>, </a:t>
            </a:r>
            <a:r>
              <a:rPr lang="en-US" err="1"/>
              <a:t>Onur</a:t>
            </a:r>
            <a:r>
              <a:rPr lang="en-US"/>
              <a:t> </a:t>
            </a:r>
            <a:r>
              <a:rPr lang="en-US" err="1"/>
              <a:t>Mutlu</a:t>
            </a:r>
            <a:r>
              <a:rPr lang="en-US"/>
              <a:t>,</a:t>
            </a:r>
            <a:endParaRPr lang="ar-SA"/>
          </a:p>
          <a:p>
            <a:r>
              <a:rPr lang="en-US" b="1">
                <a:solidFill>
                  <a:srgbClr val="0000FF"/>
                </a:solidFill>
              </a:rPr>
              <a:t>“</a:t>
            </a:r>
            <a:r>
              <a:rPr lang="en-US" b="1">
                <a:solidFill>
                  <a:srgbClr val="0000FF"/>
                </a:solidFill>
                <a:hlinkClick r:id="rId3">
                  <a:extLst>
                    <a:ext uri="{A12FA001-AC4F-418D-AE19-62706E023703}">
                      <ahyp:hlinkClr xmlns:ahyp="http://schemas.microsoft.com/office/drawing/2018/hyperlinkcolor" val="tx"/>
                    </a:ext>
                  </a:extLst>
                </a:hlinkClick>
              </a:rPr>
              <a:t>FPGA-Based Near-Memory Acceleration of Modern Data-Intensive Applications</a:t>
            </a:r>
            <a:r>
              <a:rPr lang="en-US" b="1">
                <a:solidFill>
                  <a:srgbClr val="0000FF"/>
                </a:solidFill>
              </a:rPr>
              <a:t>“</a:t>
            </a:r>
          </a:p>
          <a:p>
            <a:r>
              <a:rPr lang="en-US"/>
              <a:t>IEEE Micro, 2021.</a:t>
            </a:r>
          </a:p>
          <a:p>
            <a:r>
              <a:rPr lang="en-US"/>
              <a:t>[</a:t>
            </a:r>
            <a:r>
              <a:rPr lang="en-US">
                <a:hlinkClick r:id="rId4"/>
              </a:rPr>
              <a:t>Source Code</a:t>
            </a:r>
            <a:r>
              <a:rPr lang="en-US"/>
              <a:t>]</a:t>
            </a:r>
            <a:endParaRPr kumimoji="0" lang="en-US" sz="1700" b="0" i="0" u="none" strike="noStrike" kern="1200" cap="none" spc="0" normalizeH="0" baseline="0" noProof="0">
              <a:ln>
                <a:noFill/>
              </a:ln>
              <a:solidFill>
                <a:srgbClr val="000000"/>
              </a:solidFill>
              <a:effectLst/>
              <a:uLnTx/>
              <a:uFillTx/>
              <a:latin typeface="Tahoma"/>
              <a:ea typeface="+mn-ea"/>
              <a:cs typeface="+mn-cs"/>
            </a:endParaRPr>
          </a:p>
        </p:txBody>
      </p:sp>
    </p:spTree>
    <p:extLst>
      <p:ext uri="{BB962C8B-B14F-4D97-AF65-F5344CB8AC3E}">
        <p14:creationId xmlns:p14="http://schemas.microsoft.com/office/powerpoint/2010/main" val="303454713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49FB6-B80C-0642-B891-8608C6DB4F51}"/>
              </a:ext>
            </a:extLst>
          </p:cNvPr>
          <p:cNvSpPr>
            <a:spLocks noGrp="1"/>
          </p:cNvSpPr>
          <p:nvPr>
            <p:ph type="title"/>
          </p:nvPr>
        </p:nvSpPr>
        <p:spPr/>
        <p:txBody>
          <a:bodyPr/>
          <a:lstStyle/>
          <a:p>
            <a:r>
              <a:rPr lang="en-US"/>
              <a:t>Near-memory SneakySnake</a:t>
            </a:r>
          </a:p>
        </p:txBody>
      </p:sp>
      <p:sp>
        <p:nvSpPr>
          <p:cNvPr id="3" name="Content Placeholder 2">
            <a:extLst>
              <a:ext uri="{FF2B5EF4-FFF2-40B4-BE49-F238E27FC236}">
                <a16:creationId xmlns:a16="http://schemas.microsoft.com/office/drawing/2014/main" id="{0D79EA3B-3E33-B348-AC17-8CE02E1C56BE}"/>
              </a:ext>
            </a:extLst>
          </p:cNvPr>
          <p:cNvSpPr>
            <a:spLocks noGrp="1"/>
          </p:cNvSpPr>
          <p:nvPr>
            <p:ph idx="1"/>
          </p:nvPr>
        </p:nvSpPr>
        <p:spPr>
          <a:xfrm>
            <a:off x="193104" y="980728"/>
            <a:ext cx="8915400" cy="5267672"/>
          </a:xfrm>
        </p:spPr>
        <p:txBody>
          <a:bodyPr/>
          <a:lstStyle/>
          <a:p>
            <a:r>
              <a:rPr lang="en-US">
                <a:solidFill>
                  <a:srgbClr val="FF0000"/>
                </a:solidFill>
              </a:rPr>
              <a:t>Problem: Read Mapping is heavily bottlenecked by data movement from main memory</a:t>
            </a:r>
          </a:p>
          <a:p>
            <a:endParaRPr lang="en-US">
              <a:solidFill>
                <a:srgbClr val="FF0000"/>
              </a:solidFill>
            </a:endParaRPr>
          </a:p>
          <a:p>
            <a:r>
              <a:rPr lang="en-US">
                <a:solidFill>
                  <a:srgbClr val="0000FF"/>
                </a:solidFill>
              </a:rPr>
              <a:t>Solution: Perform read mapping near where data resides (i.e., near-memory)</a:t>
            </a:r>
          </a:p>
          <a:p>
            <a:endParaRPr lang="en-US">
              <a:solidFill>
                <a:srgbClr val="0000FF"/>
              </a:solidFill>
            </a:endParaRPr>
          </a:p>
          <a:p>
            <a:r>
              <a:rPr lang="en-US"/>
              <a:t>We carefully </a:t>
            </a:r>
            <a:r>
              <a:rPr lang="en-US">
                <a:solidFill>
                  <a:srgbClr val="0000FF"/>
                </a:solidFill>
              </a:rPr>
              <a:t>redesigned the accelerator logic </a:t>
            </a:r>
            <a:r>
              <a:rPr lang="en-US"/>
              <a:t>of SneakySnake to exploit </a:t>
            </a:r>
            <a:r>
              <a:rPr lang="en-US">
                <a:solidFill>
                  <a:srgbClr val="0000FF"/>
                </a:solidFill>
              </a:rPr>
              <a:t>near-memory computation </a:t>
            </a:r>
            <a:r>
              <a:rPr lang="en-US"/>
              <a:t>capability on modern FPGA boards with high-bandwidth memory</a:t>
            </a:r>
            <a:endParaRPr lang="en-US">
              <a:solidFill>
                <a:srgbClr val="0000FF"/>
              </a:solidFill>
            </a:endParaRPr>
          </a:p>
          <a:p>
            <a:pPr marL="0" indent="0">
              <a:buNone/>
            </a:pPr>
            <a:endParaRPr lang="en-US"/>
          </a:p>
          <a:p>
            <a:endParaRPr lang="en-US"/>
          </a:p>
        </p:txBody>
      </p:sp>
      <p:sp>
        <p:nvSpPr>
          <p:cNvPr id="4" name="Slide Number Placeholder 3">
            <a:extLst>
              <a:ext uri="{FF2B5EF4-FFF2-40B4-BE49-F238E27FC236}">
                <a16:creationId xmlns:a16="http://schemas.microsoft.com/office/drawing/2014/main" id="{D3A17C0E-6E24-1A48-8A92-0B5D2BA90ED9}"/>
              </a:ext>
            </a:extLst>
          </p:cNvPr>
          <p:cNvSpPr>
            <a:spLocks noGrp="1"/>
          </p:cNvSpPr>
          <p:nvPr>
            <p:ph type="sldNum" sz="quarter" idx="11"/>
          </p:nvPr>
        </p:nvSpPr>
        <p:spPr/>
        <p:txBody>
          <a:bodyPr/>
          <a:lstStyle/>
          <a:p>
            <a:fld id="{323594FA-E141-4234-AE05-360401972BE7}" type="slidenum">
              <a:rPr lang="en-US" altLang="en-US" smtClean="0"/>
              <a:pPr/>
              <a:t>21</a:t>
            </a:fld>
            <a:endParaRPr lang="en-US" altLang="en-US"/>
          </a:p>
        </p:txBody>
      </p:sp>
    </p:spTree>
    <p:extLst>
      <p:ext uri="{BB962C8B-B14F-4D97-AF65-F5344CB8AC3E}">
        <p14:creationId xmlns:p14="http://schemas.microsoft.com/office/powerpoint/2010/main" val="18047111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6EC66-A417-7044-9675-BA8BC7007101}"/>
              </a:ext>
            </a:extLst>
          </p:cNvPr>
          <p:cNvSpPr>
            <a:spLocks noGrp="1"/>
          </p:cNvSpPr>
          <p:nvPr>
            <p:ph type="title"/>
          </p:nvPr>
        </p:nvSpPr>
        <p:spPr/>
        <p:txBody>
          <a:bodyPr/>
          <a:lstStyle/>
          <a:p>
            <a:r>
              <a:rPr lang="en-US"/>
              <a:t>Heterogeneous System: CPU+FPGA</a:t>
            </a:r>
          </a:p>
        </p:txBody>
      </p:sp>
      <p:sp>
        <p:nvSpPr>
          <p:cNvPr id="4" name="Slide Number Placeholder 3">
            <a:extLst>
              <a:ext uri="{FF2B5EF4-FFF2-40B4-BE49-F238E27FC236}">
                <a16:creationId xmlns:a16="http://schemas.microsoft.com/office/drawing/2014/main" id="{E58D59B7-B51F-9441-98AD-747C99D84CDF}"/>
              </a:ext>
            </a:extLst>
          </p:cNvPr>
          <p:cNvSpPr>
            <a:spLocks noGrp="1"/>
          </p:cNvSpPr>
          <p:nvPr>
            <p:ph type="sldNum" sz="quarter" idx="11"/>
          </p:nvPr>
        </p:nvSpPr>
        <p:spPr/>
        <p:txBody>
          <a:bodyPr/>
          <a:lstStyle/>
          <a:p>
            <a:fld id="{323594FA-E141-4234-AE05-360401972BE7}" type="slidenum">
              <a:rPr lang="en-US" altLang="en-US" smtClean="0"/>
              <a:pPr/>
              <a:t>22</a:t>
            </a:fld>
            <a:endParaRPr lang="en-US" altLang="en-US"/>
          </a:p>
        </p:txBody>
      </p:sp>
      <p:pic>
        <p:nvPicPr>
          <p:cNvPr id="5" name="Picture 2" descr="https://www.alpha-data.com/dcp/otherimages/adm-pcie-9h7_001_large.jpg">
            <a:extLst>
              <a:ext uri="{FF2B5EF4-FFF2-40B4-BE49-F238E27FC236}">
                <a16:creationId xmlns:a16="http://schemas.microsoft.com/office/drawing/2014/main" id="{4BD6D89B-C7A4-934F-9425-ECB44919B9AF}"/>
              </a:ext>
            </a:extLst>
          </p:cNvPr>
          <p:cNvPicPr/>
          <p:nvPr/>
        </p:nvPicPr>
        <p:blipFill>
          <a:blip r:embed="rId2"/>
          <a:srcRect t="15243" b="11107"/>
          <a:stretch/>
        </p:blipFill>
        <p:spPr>
          <a:xfrm>
            <a:off x="4923720" y="2289909"/>
            <a:ext cx="3398220" cy="1669140"/>
          </a:xfrm>
          <a:prstGeom prst="rect">
            <a:avLst/>
          </a:prstGeom>
          <a:ln>
            <a:noFill/>
          </a:ln>
        </p:spPr>
      </p:pic>
      <p:pic>
        <p:nvPicPr>
          <p:cNvPr id="6" name="Picture 4" descr="IBM IT Infrastructure Blog">
            <a:extLst>
              <a:ext uri="{FF2B5EF4-FFF2-40B4-BE49-F238E27FC236}">
                <a16:creationId xmlns:a16="http://schemas.microsoft.com/office/drawing/2014/main" id="{6CE38D73-CAD7-3943-BD0B-645D356C0467}"/>
              </a:ext>
            </a:extLst>
          </p:cNvPr>
          <p:cNvPicPr/>
          <p:nvPr/>
        </p:nvPicPr>
        <p:blipFill>
          <a:blip r:embed="rId3"/>
          <a:srcRect l="8998" t="15263" r="6146" b="7377"/>
          <a:stretch/>
        </p:blipFill>
        <p:spPr>
          <a:xfrm>
            <a:off x="487350" y="3108422"/>
            <a:ext cx="3543480" cy="1624860"/>
          </a:xfrm>
          <a:prstGeom prst="rect">
            <a:avLst/>
          </a:prstGeom>
          <a:ln>
            <a:noFill/>
          </a:ln>
        </p:spPr>
      </p:pic>
      <p:sp>
        <p:nvSpPr>
          <p:cNvPr id="8" name="CustomShape 2">
            <a:extLst>
              <a:ext uri="{FF2B5EF4-FFF2-40B4-BE49-F238E27FC236}">
                <a16:creationId xmlns:a16="http://schemas.microsoft.com/office/drawing/2014/main" id="{A9C482DF-CAA2-F044-8598-99B1E83038B2}"/>
              </a:ext>
            </a:extLst>
          </p:cNvPr>
          <p:cNvSpPr/>
          <p:nvPr/>
        </p:nvSpPr>
        <p:spPr>
          <a:xfrm>
            <a:off x="1120500" y="4647693"/>
            <a:ext cx="3137400" cy="437491"/>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spAutoFit/>
          </a:bodyPr>
          <a:lstStyle/>
          <a:p>
            <a:pPr>
              <a:lnSpc>
                <a:spcPct val="100000"/>
              </a:lnSpc>
            </a:pPr>
            <a:r>
              <a:rPr lang="en-US" sz="2400" b="1" spc="-1">
                <a:solidFill>
                  <a:srgbClr val="264478"/>
                </a:solidFill>
                <a:latin typeface="Garamond"/>
              </a:rPr>
              <a:t>POWER9 AC922</a:t>
            </a:r>
            <a:endParaRPr lang="en-US" sz="2400" spc="-1">
              <a:latin typeface="Calibri"/>
            </a:endParaRPr>
          </a:p>
        </p:txBody>
      </p:sp>
      <p:sp>
        <p:nvSpPr>
          <p:cNvPr id="9" name="CustomShape 3">
            <a:extLst>
              <a:ext uri="{FF2B5EF4-FFF2-40B4-BE49-F238E27FC236}">
                <a16:creationId xmlns:a16="http://schemas.microsoft.com/office/drawing/2014/main" id="{C9E4DFCC-F710-B74F-9289-BD5EC20EC5CD}"/>
              </a:ext>
            </a:extLst>
          </p:cNvPr>
          <p:cNvSpPr/>
          <p:nvPr/>
        </p:nvSpPr>
        <p:spPr>
          <a:xfrm>
            <a:off x="4923720" y="1961497"/>
            <a:ext cx="3630420" cy="437491"/>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spAutoFit/>
          </a:bodyPr>
          <a:lstStyle/>
          <a:p>
            <a:pPr>
              <a:lnSpc>
                <a:spcPct val="100000"/>
              </a:lnSpc>
            </a:pPr>
            <a:r>
              <a:rPr lang="en-US" sz="2400" b="1" spc="-1">
                <a:solidFill>
                  <a:srgbClr val="264478"/>
                </a:solidFill>
                <a:latin typeface="Garamond"/>
              </a:rPr>
              <a:t>HBM-based AD9H7 board </a:t>
            </a:r>
            <a:endParaRPr lang="en-US" sz="2400" spc="-1">
              <a:latin typeface="Calibri"/>
            </a:endParaRPr>
          </a:p>
        </p:txBody>
      </p:sp>
      <p:sp>
        <p:nvSpPr>
          <p:cNvPr id="10" name="CustomShape 4">
            <a:extLst>
              <a:ext uri="{FF2B5EF4-FFF2-40B4-BE49-F238E27FC236}">
                <a16:creationId xmlns:a16="http://schemas.microsoft.com/office/drawing/2014/main" id="{67A7CBCE-23E8-A445-B557-F60C9D3FA9F4}"/>
              </a:ext>
            </a:extLst>
          </p:cNvPr>
          <p:cNvSpPr/>
          <p:nvPr/>
        </p:nvSpPr>
        <p:spPr>
          <a:xfrm>
            <a:off x="3907980" y="3862634"/>
            <a:ext cx="1357020" cy="502470"/>
          </a:xfrm>
          <a:prstGeom prst="leftRightArrow">
            <a:avLst>
              <a:gd name="adj1" fmla="val 50000"/>
              <a:gd name="adj2" fmla="val 50000"/>
            </a:avLst>
          </a:prstGeom>
          <a:solidFill>
            <a:schemeClr val="bg2">
              <a:lumMod val="50000"/>
            </a:schemeClr>
          </a:solidFill>
          <a:ln w="9360">
            <a:solidFill>
              <a:schemeClr val="tx1"/>
            </a:solidFill>
          </a:ln>
        </p:spPr>
        <p:style>
          <a:lnRef idx="1">
            <a:schemeClr val="accent3"/>
          </a:lnRef>
          <a:fillRef idx="3">
            <a:schemeClr val="accent3"/>
          </a:fillRef>
          <a:effectRef idx="2">
            <a:schemeClr val="accent3"/>
          </a:effectRef>
          <a:fontRef idx="minor"/>
        </p:style>
        <p:txBody>
          <a:bodyPr lIns="67500" tIns="33750" rIns="67500" bIns="33750" anchor="ctr">
            <a:noAutofit/>
          </a:bodyPr>
          <a:lstStyle/>
          <a:p>
            <a:pPr algn="ctr">
              <a:lnSpc>
                <a:spcPct val="100000"/>
              </a:lnSpc>
            </a:pPr>
            <a:r>
              <a:rPr lang="en-US" sz="2100" b="1" i="1" spc="-1">
                <a:solidFill>
                  <a:srgbClr val="FFFFFF"/>
                </a:solidFill>
                <a:latin typeface="Calibri"/>
              </a:rPr>
              <a:t>CAPI2</a:t>
            </a:r>
            <a:endParaRPr lang="en-US" sz="2100" spc="-1">
              <a:latin typeface="Calibri"/>
            </a:endParaRPr>
          </a:p>
        </p:txBody>
      </p:sp>
      <p:sp>
        <p:nvSpPr>
          <p:cNvPr id="11" name="CustomShape 5">
            <a:extLst>
              <a:ext uri="{FF2B5EF4-FFF2-40B4-BE49-F238E27FC236}">
                <a16:creationId xmlns:a16="http://schemas.microsoft.com/office/drawing/2014/main" id="{875CE01D-4117-9D48-B040-6BACF9B7F4A6}"/>
              </a:ext>
            </a:extLst>
          </p:cNvPr>
          <p:cNvSpPr/>
          <p:nvPr/>
        </p:nvSpPr>
        <p:spPr>
          <a:xfrm>
            <a:off x="6773490" y="3578349"/>
            <a:ext cx="1509515" cy="275908"/>
          </a:xfrm>
          <a:prstGeom prst="rect">
            <a:avLst/>
          </a:prstGeom>
          <a:noFill/>
          <a:ln>
            <a:noFill/>
          </a:ln>
        </p:spPr>
        <p:style>
          <a:lnRef idx="0">
            <a:scrgbClr r="0" g="0" b="0"/>
          </a:lnRef>
          <a:fillRef idx="0">
            <a:scrgbClr r="0" g="0" b="0"/>
          </a:fillRef>
          <a:effectRef idx="0">
            <a:scrgbClr r="0" g="0" b="0"/>
          </a:effectRef>
          <a:fontRef idx="minor"/>
        </p:style>
        <p:txBody>
          <a:bodyPr wrap="none" lIns="67500" tIns="33750" rIns="67500" bIns="33750">
            <a:spAutoFit/>
          </a:bodyPr>
          <a:lstStyle/>
          <a:p>
            <a:pPr>
              <a:lnSpc>
                <a:spcPct val="100000"/>
              </a:lnSpc>
            </a:pPr>
            <a:r>
              <a:rPr lang="en-US" sz="1350" b="1" spc="-1">
                <a:solidFill>
                  <a:srgbClr val="1C1C1C"/>
                </a:solidFill>
                <a:latin typeface="Garamond"/>
              </a:rPr>
              <a:t>Source: AlphaData</a:t>
            </a:r>
            <a:endParaRPr lang="en-US" sz="1350" spc="-1">
              <a:latin typeface="Calibri"/>
            </a:endParaRPr>
          </a:p>
        </p:txBody>
      </p:sp>
      <p:sp>
        <p:nvSpPr>
          <p:cNvPr id="12" name="CustomShape 6">
            <a:extLst>
              <a:ext uri="{FF2B5EF4-FFF2-40B4-BE49-F238E27FC236}">
                <a16:creationId xmlns:a16="http://schemas.microsoft.com/office/drawing/2014/main" id="{9AFB64C3-CF00-8740-819C-09BB8A01B038}"/>
              </a:ext>
            </a:extLst>
          </p:cNvPr>
          <p:cNvSpPr/>
          <p:nvPr/>
        </p:nvSpPr>
        <p:spPr>
          <a:xfrm>
            <a:off x="2902500" y="4474622"/>
            <a:ext cx="1064649" cy="275908"/>
          </a:xfrm>
          <a:prstGeom prst="rect">
            <a:avLst/>
          </a:prstGeom>
          <a:noFill/>
          <a:ln>
            <a:noFill/>
          </a:ln>
        </p:spPr>
        <p:style>
          <a:lnRef idx="0">
            <a:scrgbClr r="0" g="0" b="0"/>
          </a:lnRef>
          <a:fillRef idx="0">
            <a:scrgbClr r="0" g="0" b="0"/>
          </a:fillRef>
          <a:effectRef idx="0">
            <a:scrgbClr r="0" g="0" b="0"/>
          </a:effectRef>
          <a:fontRef idx="minor"/>
        </p:style>
        <p:txBody>
          <a:bodyPr wrap="none" lIns="67500" tIns="33750" rIns="67500" bIns="33750">
            <a:spAutoFit/>
          </a:bodyPr>
          <a:lstStyle/>
          <a:p>
            <a:pPr>
              <a:lnSpc>
                <a:spcPct val="100000"/>
              </a:lnSpc>
            </a:pPr>
            <a:r>
              <a:rPr lang="en-US" sz="1350" b="1" spc="-1">
                <a:solidFill>
                  <a:srgbClr val="1C1C1C"/>
                </a:solidFill>
                <a:latin typeface="Garamond"/>
              </a:rPr>
              <a:t>Source: IBM</a:t>
            </a:r>
            <a:endParaRPr lang="en-US" sz="1350" spc="-1">
              <a:latin typeface="Calibri"/>
            </a:endParaRPr>
          </a:p>
        </p:txBody>
      </p:sp>
      <p:pic>
        <p:nvPicPr>
          <p:cNvPr id="13" name="Picture 4" descr="Image">
            <a:extLst>
              <a:ext uri="{FF2B5EF4-FFF2-40B4-BE49-F238E27FC236}">
                <a16:creationId xmlns:a16="http://schemas.microsoft.com/office/drawing/2014/main" id="{D86521A1-7B53-D644-AA15-6B588A12792A}"/>
              </a:ext>
            </a:extLst>
          </p:cNvPr>
          <p:cNvPicPr/>
          <p:nvPr/>
        </p:nvPicPr>
        <p:blipFill>
          <a:blip r:embed="rId4"/>
          <a:srcRect l="9418" t="16834" r="7398" b="14234"/>
          <a:stretch/>
        </p:blipFill>
        <p:spPr>
          <a:xfrm>
            <a:off x="5012910" y="4418142"/>
            <a:ext cx="3073140" cy="1697490"/>
          </a:xfrm>
          <a:prstGeom prst="rect">
            <a:avLst/>
          </a:prstGeom>
          <a:ln>
            <a:noFill/>
          </a:ln>
        </p:spPr>
      </p:pic>
      <p:sp>
        <p:nvSpPr>
          <p:cNvPr id="14" name="CustomShape 4">
            <a:extLst>
              <a:ext uri="{FF2B5EF4-FFF2-40B4-BE49-F238E27FC236}">
                <a16:creationId xmlns:a16="http://schemas.microsoft.com/office/drawing/2014/main" id="{74C4008D-E3D2-414E-9B0C-3AB2020AE1E5}"/>
              </a:ext>
            </a:extLst>
          </p:cNvPr>
          <p:cNvSpPr/>
          <p:nvPr/>
        </p:nvSpPr>
        <p:spPr>
          <a:xfrm>
            <a:off x="6802470" y="5699022"/>
            <a:ext cx="1509515" cy="275908"/>
          </a:xfrm>
          <a:prstGeom prst="rect">
            <a:avLst/>
          </a:prstGeom>
          <a:noFill/>
          <a:ln>
            <a:noFill/>
          </a:ln>
        </p:spPr>
        <p:style>
          <a:lnRef idx="0">
            <a:scrgbClr r="0" g="0" b="0"/>
          </a:lnRef>
          <a:fillRef idx="0">
            <a:scrgbClr r="0" g="0" b="0"/>
          </a:fillRef>
          <a:effectRef idx="0">
            <a:scrgbClr r="0" g="0" b="0"/>
          </a:effectRef>
          <a:fontRef idx="minor"/>
        </p:style>
        <p:txBody>
          <a:bodyPr wrap="none" lIns="67500" tIns="33750" rIns="67500" bIns="33750">
            <a:spAutoFit/>
          </a:bodyPr>
          <a:lstStyle/>
          <a:p>
            <a:pPr>
              <a:lnSpc>
                <a:spcPct val="100000"/>
              </a:lnSpc>
            </a:pPr>
            <a:r>
              <a:rPr lang="en-US" sz="1350" b="1" spc="-1">
                <a:solidFill>
                  <a:srgbClr val="1C1C1C"/>
                </a:solidFill>
                <a:latin typeface="Garamond"/>
              </a:rPr>
              <a:t>Source: AlphaData</a:t>
            </a:r>
            <a:endParaRPr lang="en-US" sz="1350" spc="-1">
              <a:latin typeface="Calibri"/>
            </a:endParaRPr>
          </a:p>
        </p:txBody>
      </p:sp>
      <p:sp>
        <p:nvSpPr>
          <p:cNvPr id="15" name="CustomShape 8">
            <a:extLst>
              <a:ext uri="{FF2B5EF4-FFF2-40B4-BE49-F238E27FC236}">
                <a16:creationId xmlns:a16="http://schemas.microsoft.com/office/drawing/2014/main" id="{18CE03C6-80BE-A14D-A5E0-37F4BD0A17BF}"/>
              </a:ext>
            </a:extLst>
          </p:cNvPr>
          <p:cNvSpPr/>
          <p:nvPr/>
        </p:nvSpPr>
        <p:spPr>
          <a:xfrm>
            <a:off x="5021280" y="6006553"/>
            <a:ext cx="3665520" cy="437491"/>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spAutoFit/>
          </a:bodyPr>
          <a:lstStyle/>
          <a:p>
            <a:pPr>
              <a:lnSpc>
                <a:spcPct val="100000"/>
              </a:lnSpc>
            </a:pPr>
            <a:r>
              <a:rPr lang="en-US" sz="2400" b="1" spc="-1">
                <a:solidFill>
                  <a:srgbClr val="264478"/>
                </a:solidFill>
                <a:latin typeface="Garamond"/>
              </a:rPr>
              <a:t>DDR4-based AD9V3 board</a:t>
            </a:r>
            <a:endParaRPr lang="en-US" sz="2400" spc="-1">
              <a:latin typeface="Calibri"/>
            </a:endParaRPr>
          </a:p>
        </p:txBody>
      </p:sp>
      <p:sp>
        <p:nvSpPr>
          <p:cNvPr id="16" name="TextShape 6">
            <a:extLst>
              <a:ext uri="{FF2B5EF4-FFF2-40B4-BE49-F238E27FC236}">
                <a16:creationId xmlns:a16="http://schemas.microsoft.com/office/drawing/2014/main" id="{577F5969-3AF9-6B44-A08B-ED2F3E795C1E}"/>
              </a:ext>
            </a:extLst>
          </p:cNvPr>
          <p:cNvSpPr txBox="1"/>
          <p:nvPr/>
        </p:nvSpPr>
        <p:spPr>
          <a:xfrm>
            <a:off x="224001" y="991531"/>
            <a:ext cx="7729542" cy="959580"/>
          </a:xfrm>
          <a:prstGeom prst="rect">
            <a:avLst/>
          </a:prstGeom>
          <a:noFill/>
          <a:ln>
            <a:noFill/>
          </a:ln>
        </p:spPr>
        <p:txBody>
          <a:bodyPr>
            <a:normAutofit fontScale="92500" lnSpcReduction="10000"/>
          </a:bodyPr>
          <a:lstStyle/>
          <a:p>
            <a:pPr>
              <a:lnSpc>
                <a:spcPct val="90000"/>
              </a:lnSpc>
              <a:spcBef>
                <a:spcPts val="751"/>
              </a:spcBef>
              <a:tabLst>
                <a:tab pos="0" algn="l"/>
              </a:tabLst>
            </a:pPr>
            <a:r>
              <a:rPr lang="en-US" spc="-1">
                <a:solidFill>
                  <a:srgbClr val="1C1C1C"/>
                </a:solidFill>
                <a:ea typeface="Tahoma"/>
              </a:rPr>
              <a:t>We evaluate two POWER9+FPGA systems:</a:t>
            </a:r>
          </a:p>
          <a:p>
            <a:pPr marL="800100" lvl="1" indent="-342900">
              <a:lnSpc>
                <a:spcPct val="90000"/>
              </a:lnSpc>
              <a:spcBef>
                <a:spcPts val="751"/>
              </a:spcBef>
              <a:buFont typeface="+mj-lt"/>
              <a:buAutoNum type="arabicPeriod"/>
              <a:tabLst>
                <a:tab pos="0" algn="l"/>
              </a:tabLst>
            </a:pPr>
            <a:r>
              <a:rPr lang="en-US" b="1" spc="-1">
                <a:solidFill>
                  <a:srgbClr val="1C1C1C"/>
                </a:solidFill>
                <a:ea typeface="Tahoma"/>
              </a:rPr>
              <a:t>HBM-based AD9H7 board: </a:t>
            </a:r>
            <a:r>
              <a:rPr lang="en-US" spc="-1">
                <a:solidFill>
                  <a:srgbClr val="1C1C1C"/>
                </a:solidFill>
                <a:ea typeface="Tahoma"/>
              </a:rPr>
              <a:t>Xilinx </a:t>
            </a:r>
            <a:r>
              <a:rPr lang="en-US" spc="-1" err="1">
                <a:solidFill>
                  <a:srgbClr val="1C1C1C"/>
                </a:solidFill>
                <a:ea typeface="Tahoma"/>
              </a:rPr>
              <a:t>Virtex</a:t>
            </a:r>
            <a:r>
              <a:rPr lang="en-US" spc="-1">
                <a:solidFill>
                  <a:srgbClr val="1C1C1C"/>
                </a:solidFill>
                <a:ea typeface="Tahoma"/>
              </a:rPr>
              <a:t> </a:t>
            </a:r>
            <a:r>
              <a:rPr lang="en-US" spc="-1" err="1">
                <a:solidFill>
                  <a:srgbClr val="1C1C1C"/>
                </a:solidFill>
                <a:ea typeface="Tahoma"/>
              </a:rPr>
              <a:t>Ultrascale</a:t>
            </a:r>
            <a:r>
              <a:rPr lang="en-US" spc="-1">
                <a:solidFill>
                  <a:srgbClr val="1C1C1C"/>
                </a:solidFill>
                <a:ea typeface="Tahoma"/>
              </a:rPr>
              <a:t>+™ XCVU37P-2</a:t>
            </a:r>
            <a:endParaRPr lang="en-US" sz="1600" spc="-1">
              <a:solidFill>
                <a:srgbClr val="1C1C1C"/>
              </a:solidFill>
              <a:ea typeface="Tahoma"/>
            </a:endParaRPr>
          </a:p>
          <a:p>
            <a:pPr marL="800100" lvl="1" indent="-342900">
              <a:lnSpc>
                <a:spcPct val="90000"/>
              </a:lnSpc>
              <a:spcBef>
                <a:spcPts val="751"/>
              </a:spcBef>
              <a:buFont typeface="+mj-lt"/>
              <a:buAutoNum type="arabicPeriod"/>
              <a:tabLst>
                <a:tab pos="0" algn="l"/>
              </a:tabLst>
            </a:pPr>
            <a:r>
              <a:rPr lang="en-US" b="1" spc="-1">
                <a:solidFill>
                  <a:srgbClr val="1C1C1C"/>
                </a:solidFill>
                <a:ea typeface="Tahoma"/>
              </a:rPr>
              <a:t>DDR4-based AD9V3 board: </a:t>
            </a:r>
            <a:r>
              <a:rPr lang="en-US" spc="-1">
                <a:solidFill>
                  <a:srgbClr val="1C1C1C"/>
                </a:solidFill>
                <a:ea typeface="Tahoma"/>
              </a:rPr>
              <a:t>Xilinx </a:t>
            </a:r>
            <a:r>
              <a:rPr lang="en-US" spc="-1" err="1">
                <a:solidFill>
                  <a:srgbClr val="1C1C1C"/>
                </a:solidFill>
                <a:ea typeface="Tahoma"/>
              </a:rPr>
              <a:t>Virtex</a:t>
            </a:r>
            <a:r>
              <a:rPr lang="en-US" spc="-1">
                <a:solidFill>
                  <a:srgbClr val="1C1C1C"/>
                </a:solidFill>
                <a:ea typeface="Tahoma"/>
              </a:rPr>
              <a:t> </a:t>
            </a:r>
            <a:r>
              <a:rPr lang="en-US" spc="-1" err="1">
                <a:solidFill>
                  <a:srgbClr val="1C1C1C"/>
                </a:solidFill>
                <a:ea typeface="Tahoma"/>
              </a:rPr>
              <a:t>Ultrascale</a:t>
            </a:r>
            <a:r>
              <a:rPr lang="en-US" spc="-1">
                <a:solidFill>
                  <a:srgbClr val="1C1C1C"/>
                </a:solidFill>
                <a:ea typeface="Tahoma"/>
              </a:rPr>
              <a:t>+™ XCVU3P-2</a:t>
            </a:r>
            <a:endParaRPr lang="en-US" spc="-1">
              <a:solidFill>
                <a:srgbClr val="1C1C1C"/>
              </a:solidFill>
            </a:endParaRPr>
          </a:p>
          <a:p>
            <a:pPr>
              <a:lnSpc>
                <a:spcPct val="90000"/>
              </a:lnSpc>
              <a:spcBef>
                <a:spcPts val="751"/>
              </a:spcBef>
              <a:tabLst>
                <a:tab pos="0" algn="l"/>
              </a:tabLst>
            </a:pPr>
            <a:endParaRPr lang="en-US" spc="-1">
              <a:solidFill>
                <a:srgbClr val="1C1C1C"/>
              </a:solidFill>
            </a:endParaRPr>
          </a:p>
        </p:txBody>
      </p:sp>
      <p:sp>
        <p:nvSpPr>
          <p:cNvPr id="18" name="TextBox 17">
            <a:extLst>
              <a:ext uri="{FF2B5EF4-FFF2-40B4-BE49-F238E27FC236}">
                <a16:creationId xmlns:a16="http://schemas.microsoft.com/office/drawing/2014/main" id="{1C6E4B1C-3966-DC44-939F-D7CF6D16D16E}"/>
              </a:ext>
            </a:extLst>
          </p:cNvPr>
          <p:cNvSpPr txBox="1"/>
          <p:nvPr/>
        </p:nvSpPr>
        <p:spPr>
          <a:xfrm>
            <a:off x="224001" y="2278850"/>
            <a:ext cx="4746897" cy="369332"/>
          </a:xfrm>
          <a:prstGeom prst="rect">
            <a:avLst/>
          </a:prstGeom>
          <a:noFill/>
        </p:spPr>
        <p:txBody>
          <a:bodyPr wrap="square" rtlCol="0">
            <a:spAutoFit/>
          </a:bodyPr>
          <a:lstStyle/>
          <a:p>
            <a:r>
              <a:rPr lang="en-US"/>
              <a:t>FPGA + HBM on the same package substrate</a:t>
            </a:r>
          </a:p>
        </p:txBody>
      </p:sp>
      <p:cxnSp>
        <p:nvCxnSpPr>
          <p:cNvPr id="19" name="Straight Arrow Connector 18">
            <a:extLst>
              <a:ext uri="{FF2B5EF4-FFF2-40B4-BE49-F238E27FC236}">
                <a16:creationId xmlns:a16="http://schemas.microsoft.com/office/drawing/2014/main" id="{D4DCC7DD-E049-1445-84E8-323DFF569472}"/>
              </a:ext>
            </a:extLst>
          </p:cNvPr>
          <p:cNvCxnSpPr>
            <a:cxnSpLocks/>
          </p:cNvCxnSpPr>
          <p:nvPr/>
        </p:nvCxnSpPr>
        <p:spPr>
          <a:xfrm>
            <a:off x="4691520" y="2636073"/>
            <a:ext cx="1931310" cy="33984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95093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31D35-E386-D340-99D2-D23BA9C0DC47}"/>
              </a:ext>
            </a:extLst>
          </p:cNvPr>
          <p:cNvSpPr>
            <a:spLocks noGrp="1"/>
          </p:cNvSpPr>
          <p:nvPr>
            <p:ph type="title"/>
          </p:nvPr>
        </p:nvSpPr>
        <p:spPr>
          <a:xfrm>
            <a:off x="179512" y="152400"/>
            <a:ext cx="8915400" cy="1066800"/>
          </a:xfrm>
        </p:spPr>
        <p:txBody>
          <a:bodyPr/>
          <a:lstStyle/>
          <a:p>
            <a:r>
              <a:rPr lang="en-US"/>
              <a:t>Key Results of Near-memory SneakySnake</a:t>
            </a:r>
          </a:p>
        </p:txBody>
      </p:sp>
      <p:sp>
        <p:nvSpPr>
          <p:cNvPr id="3" name="Slide Number Placeholder 2">
            <a:extLst>
              <a:ext uri="{FF2B5EF4-FFF2-40B4-BE49-F238E27FC236}">
                <a16:creationId xmlns:a16="http://schemas.microsoft.com/office/drawing/2014/main" id="{42391923-1F13-8E40-BA5C-02BC2AC947EA}"/>
              </a:ext>
            </a:extLst>
          </p:cNvPr>
          <p:cNvSpPr>
            <a:spLocks noGrp="1"/>
          </p:cNvSpPr>
          <p:nvPr>
            <p:ph type="sldNum" sz="quarter" idx="11"/>
          </p:nvPr>
        </p:nvSpPr>
        <p:spPr/>
        <p:txBody>
          <a:bodyPr/>
          <a:lstStyle/>
          <a:p>
            <a:fld id="{018A7077-2B78-4FB5-8F56-24239751AEF0}" type="slidenum">
              <a:rPr lang="en-US" altLang="en-US" smtClean="0"/>
              <a:pPr/>
              <a:t>23</a:t>
            </a:fld>
            <a:endParaRPr lang="en-US" altLang="en-US"/>
          </a:p>
        </p:txBody>
      </p:sp>
      <p:pic>
        <p:nvPicPr>
          <p:cNvPr id="4" name="Picture 3">
            <a:extLst>
              <a:ext uri="{FF2B5EF4-FFF2-40B4-BE49-F238E27FC236}">
                <a16:creationId xmlns:a16="http://schemas.microsoft.com/office/drawing/2014/main" id="{8482202F-D0AF-2745-9EB8-C4FFE23CD2EA}"/>
              </a:ext>
            </a:extLst>
          </p:cNvPr>
          <p:cNvPicPr>
            <a:picLocks noChangeAspect="1"/>
          </p:cNvPicPr>
          <p:nvPr/>
        </p:nvPicPr>
        <p:blipFill rotWithShape="1">
          <a:blip r:embed="rId2">
            <a:extLst>
              <a:ext uri="{28A0092B-C50C-407E-A947-70E740481C1C}">
                <a14:useLocalDpi xmlns:a14="http://schemas.microsoft.com/office/drawing/2010/main" val="0"/>
              </a:ext>
            </a:extLst>
          </a:blip>
          <a:srcRect t="3295" b="56816"/>
          <a:stretch/>
        </p:blipFill>
        <p:spPr>
          <a:xfrm>
            <a:off x="467544" y="1505398"/>
            <a:ext cx="4032448" cy="2759278"/>
          </a:xfrm>
          <a:prstGeom prst="rect">
            <a:avLst/>
          </a:prstGeom>
        </p:spPr>
      </p:pic>
      <p:pic>
        <p:nvPicPr>
          <p:cNvPr id="5" name="Picture 4">
            <a:extLst>
              <a:ext uri="{FF2B5EF4-FFF2-40B4-BE49-F238E27FC236}">
                <a16:creationId xmlns:a16="http://schemas.microsoft.com/office/drawing/2014/main" id="{2B0D81A9-36C2-354C-8C13-454BA76512D4}"/>
              </a:ext>
            </a:extLst>
          </p:cNvPr>
          <p:cNvPicPr>
            <a:picLocks noChangeAspect="1"/>
          </p:cNvPicPr>
          <p:nvPr/>
        </p:nvPicPr>
        <p:blipFill rotWithShape="1">
          <a:blip r:embed="rId2">
            <a:extLst>
              <a:ext uri="{28A0092B-C50C-407E-A947-70E740481C1C}">
                <a14:useLocalDpi xmlns:a14="http://schemas.microsoft.com/office/drawing/2010/main" val="0"/>
              </a:ext>
            </a:extLst>
          </a:blip>
          <a:srcRect t="49294"/>
          <a:stretch/>
        </p:blipFill>
        <p:spPr>
          <a:xfrm>
            <a:off x="4703097" y="1340768"/>
            <a:ext cx="3604592" cy="3135416"/>
          </a:xfrm>
          <a:prstGeom prst="rect">
            <a:avLst/>
          </a:prstGeom>
        </p:spPr>
      </p:pic>
      <p:sp>
        <p:nvSpPr>
          <p:cNvPr id="6" name="Rectangle 5">
            <a:extLst>
              <a:ext uri="{FF2B5EF4-FFF2-40B4-BE49-F238E27FC236}">
                <a16:creationId xmlns:a16="http://schemas.microsoft.com/office/drawing/2014/main" id="{99C1203B-7DF7-E147-9B1F-750AB6BD8294}"/>
              </a:ext>
            </a:extLst>
          </p:cNvPr>
          <p:cNvSpPr/>
          <p:nvPr/>
        </p:nvSpPr>
        <p:spPr>
          <a:xfrm>
            <a:off x="1106889" y="980728"/>
            <a:ext cx="2952328" cy="574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90953CB8-DCF1-EE40-A622-8E1A2340FE02}"/>
              </a:ext>
            </a:extLst>
          </p:cNvPr>
          <p:cNvCxnSpPr>
            <a:cxnSpLocks/>
          </p:cNvCxnSpPr>
          <p:nvPr/>
        </p:nvCxnSpPr>
        <p:spPr>
          <a:xfrm>
            <a:off x="1106889" y="1844824"/>
            <a:ext cx="3312368"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E49C00D-0FFC-E042-BDE2-45141F23A0E4}"/>
              </a:ext>
            </a:extLst>
          </p:cNvPr>
          <p:cNvCxnSpPr>
            <a:cxnSpLocks/>
          </p:cNvCxnSpPr>
          <p:nvPr/>
        </p:nvCxnSpPr>
        <p:spPr>
          <a:xfrm>
            <a:off x="5283353" y="3972128"/>
            <a:ext cx="2952328"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D94CD0B7-0113-F24E-9C87-13C3D065B143}"/>
              </a:ext>
            </a:extLst>
          </p:cNvPr>
          <p:cNvSpPr/>
          <p:nvPr/>
        </p:nvSpPr>
        <p:spPr>
          <a:xfrm>
            <a:off x="107504" y="4653136"/>
            <a:ext cx="8915400" cy="1200329"/>
          </a:xfrm>
          <a:prstGeom prst="rect">
            <a:avLst/>
          </a:prstGeom>
          <a:solidFill>
            <a:srgbClr val="92D050"/>
          </a:solidFill>
        </p:spPr>
        <p:txBody>
          <a:bodyPr wrap="square">
            <a:spAutoFit/>
          </a:bodyPr>
          <a:lstStyle/>
          <a:p>
            <a:r>
              <a:rPr lang="en-US" sz="2400" b="1">
                <a:solidFill>
                  <a:srgbClr val="0000FF"/>
                </a:solidFill>
              </a:rPr>
              <a:t>Near-memory</a:t>
            </a:r>
            <a:r>
              <a:rPr lang="en-US" sz="2400">
                <a:solidFill>
                  <a:srgbClr val="0000FF"/>
                </a:solidFill>
              </a:rPr>
              <a:t> pre-alignment filtering </a:t>
            </a:r>
            <a:r>
              <a:rPr lang="en-US" sz="2400"/>
              <a:t>improves </a:t>
            </a:r>
            <a:r>
              <a:rPr lang="en-US" sz="2400" b="1">
                <a:solidFill>
                  <a:srgbClr val="FF0000"/>
                </a:solidFill>
              </a:rPr>
              <a:t>performance</a:t>
            </a:r>
            <a:r>
              <a:rPr lang="en-US" sz="2400"/>
              <a:t> and </a:t>
            </a:r>
            <a:r>
              <a:rPr lang="en-US" sz="2400" b="1">
                <a:solidFill>
                  <a:srgbClr val="FF0000"/>
                </a:solidFill>
              </a:rPr>
              <a:t>energy efficiency </a:t>
            </a:r>
            <a:r>
              <a:rPr lang="en-US" sz="2400"/>
              <a:t>by 27.4× and 133×, respectively, </a:t>
            </a:r>
          </a:p>
          <a:p>
            <a:r>
              <a:rPr lang="en-US" sz="2400"/>
              <a:t>over a 16-core (64 hardware threads) IBM POWER9 CPU</a:t>
            </a:r>
          </a:p>
        </p:txBody>
      </p:sp>
    </p:spTree>
    <p:extLst>
      <p:ext uri="{BB962C8B-B14F-4D97-AF65-F5344CB8AC3E}">
        <p14:creationId xmlns:p14="http://schemas.microsoft.com/office/powerpoint/2010/main" val="224597103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p:txBody>
          <a:bodyPr/>
          <a:lstStyle/>
          <a:p>
            <a:r>
              <a:rPr lang="en-US" dirty="0"/>
              <a:t>Near-memory Pre-alignment Filtering</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24</a:t>
            </a:fld>
            <a:endParaRPr lang="en-US" altLang="en-US"/>
          </a:p>
        </p:txBody>
      </p:sp>
      <p:pic>
        <p:nvPicPr>
          <p:cNvPr id="5" name="Picture 4">
            <a:extLst>
              <a:ext uri="{FF2B5EF4-FFF2-40B4-BE49-F238E27FC236}">
                <a16:creationId xmlns:a16="http://schemas.microsoft.com/office/drawing/2014/main" id="{60A72CBA-36E4-2E48-B856-DDCFDCFF91FA}"/>
              </a:ext>
            </a:extLst>
          </p:cNvPr>
          <p:cNvPicPr>
            <a:picLocks noChangeAspect="1"/>
          </p:cNvPicPr>
          <p:nvPr/>
        </p:nvPicPr>
        <p:blipFill rotWithShape="1">
          <a:blip r:embed="rId2">
            <a:extLst>
              <a:ext uri="{28A0092B-C50C-407E-A947-70E740481C1C}">
                <a14:useLocalDpi xmlns:a14="http://schemas.microsoft.com/office/drawing/2010/main" val="0"/>
              </a:ext>
            </a:extLst>
          </a:blip>
          <a:srcRect l="4325" t="25508" r="35825" b="29425"/>
          <a:stretch/>
        </p:blipFill>
        <p:spPr>
          <a:xfrm>
            <a:off x="827584" y="2683149"/>
            <a:ext cx="7488832" cy="3626171"/>
          </a:xfrm>
          <a:prstGeom prst="rect">
            <a:avLst/>
          </a:prstGeom>
        </p:spPr>
      </p:pic>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754326"/>
          </a:xfrm>
          <a:prstGeom prst="rect">
            <a:avLst/>
          </a:prstGeom>
        </p:spPr>
        <p:txBody>
          <a:bodyPr wrap="square">
            <a:spAutoFit/>
          </a:bodyPr>
          <a:lstStyle/>
          <a:p>
            <a:r>
              <a:rPr lang="en-US"/>
              <a:t>Gagandeep Singh, Mohammed </a:t>
            </a:r>
            <a:r>
              <a:rPr lang="en-US" err="1"/>
              <a:t>Alser</a:t>
            </a:r>
            <a:r>
              <a:rPr lang="en-US"/>
              <a:t>, </a:t>
            </a:r>
            <a:r>
              <a:rPr lang="en-US" err="1"/>
              <a:t>Damla</a:t>
            </a:r>
            <a:r>
              <a:rPr lang="en-US"/>
              <a:t> </a:t>
            </a:r>
            <a:r>
              <a:rPr lang="en-US" err="1"/>
              <a:t>Senol</a:t>
            </a:r>
            <a:r>
              <a:rPr lang="en-US"/>
              <a:t> Cali, </a:t>
            </a:r>
            <a:r>
              <a:rPr lang="en-US" err="1"/>
              <a:t>Dionysios</a:t>
            </a:r>
            <a:r>
              <a:rPr lang="en-US"/>
              <a:t> Diamantopoulos, Juan Gomez-Luna, Henk </a:t>
            </a:r>
            <a:r>
              <a:rPr lang="en-US" err="1"/>
              <a:t>Corporaal</a:t>
            </a:r>
            <a:r>
              <a:rPr lang="en-US"/>
              <a:t>, </a:t>
            </a:r>
            <a:r>
              <a:rPr lang="en-US" err="1"/>
              <a:t>Onur</a:t>
            </a:r>
            <a:r>
              <a:rPr lang="en-US"/>
              <a:t> </a:t>
            </a:r>
            <a:r>
              <a:rPr lang="en-US" err="1"/>
              <a:t>Mutlu</a:t>
            </a:r>
            <a:r>
              <a:rPr lang="en-US"/>
              <a:t>,</a:t>
            </a:r>
            <a:endParaRPr lang="ar-SA"/>
          </a:p>
          <a:p>
            <a:r>
              <a:rPr lang="en-US" b="1">
                <a:solidFill>
                  <a:srgbClr val="0000FF"/>
                </a:solidFill>
              </a:rPr>
              <a:t>“</a:t>
            </a:r>
            <a:r>
              <a:rPr lang="en-US" b="1">
                <a:solidFill>
                  <a:srgbClr val="0000FF"/>
                </a:solidFill>
                <a:hlinkClick r:id="rId3">
                  <a:extLst>
                    <a:ext uri="{A12FA001-AC4F-418D-AE19-62706E023703}">
                      <ahyp:hlinkClr xmlns:ahyp="http://schemas.microsoft.com/office/drawing/2018/hyperlinkcolor" val="tx"/>
                    </a:ext>
                  </a:extLst>
                </a:hlinkClick>
              </a:rPr>
              <a:t>FPGA-Based Near-Memory Acceleration of Modern Data-Intensive Applications</a:t>
            </a:r>
            <a:r>
              <a:rPr lang="en-US" b="1">
                <a:solidFill>
                  <a:srgbClr val="0000FF"/>
                </a:solidFill>
              </a:rPr>
              <a:t>“</a:t>
            </a:r>
          </a:p>
          <a:p>
            <a:r>
              <a:rPr lang="en-US"/>
              <a:t>IEEE Micro, 2021.</a:t>
            </a:r>
          </a:p>
          <a:p>
            <a:r>
              <a:rPr lang="en-US"/>
              <a:t>[</a:t>
            </a:r>
            <a:r>
              <a:rPr lang="en-US">
                <a:hlinkClick r:id="rId4"/>
              </a:rPr>
              <a:t>Source Code</a:t>
            </a:r>
            <a:r>
              <a:rPr lang="en-US"/>
              <a:t>]</a:t>
            </a:r>
            <a:endParaRPr kumimoji="0" lang="en-US" sz="1700" b="0" i="0" u="none" strike="noStrike" kern="1200" cap="none" spc="0" normalizeH="0" baseline="0" noProof="0">
              <a:ln>
                <a:noFill/>
              </a:ln>
              <a:solidFill>
                <a:srgbClr val="000000"/>
              </a:solidFill>
              <a:effectLst/>
              <a:uLnTx/>
              <a:uFillTx/>
              <a:latin typeface="Tahoma"/>
              <a:ea typeface="+mn-ea"/>
              <a:cs typeface="+mn-cs"/>
            </a:endParaRPr>
          </a:p>
        </p:txBody>
      </p:sp>
    </p:spTree>
    <p:extLst>
      <p:ext uri="{BB962C8B-B14F-4D97-AF65-F5344CB8AC3E}">
        <p14:creationId xmlns:p14="http://schemas.microsoft.com/office/powerpoint/2010/main" val="281465069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sz="3800" dirty="0"/>
              <a:t>More on SneakySnake [Bioinformatics 2020]</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5" name="Rectangle 4"/>
          <p:cNvSpPr/>
          <p:nvPr/>
        </p:nvSpPr>
        <p:spPr>
          <a:xfrm>
            <a:off x="200218" y="1105867"/>
            <a:ext cx="8476676" cy="2539157"/>
          </a:xfrm>
          <a:prstGeom prst="rect">
            <a:avLst/>
          </a:prstGeom>
        </p:spPr>
        <p:txBody>
          <a:bodyPr wrap="square">
            <a:spAutoFit/>
          </a:bodyPr>
          <a:lstStyle/>
          <a:p>
            <a:r>
              <a:rPr lang="en-US"/>
              <a:t>Mohammed Alser, Taha Shahroodi, Juan-Gomez Luna, Can Alkan, and Onur Mutlu,</a:t>
            </a:r>
            <a:br>
              <a:rPr lang="en-US"/>
            </a:br>
            <a:r>
              <a:rPr lang="en-US" b="1">
                <a:solidFill>
                  <a:srgbClr val="0000FF"/>
                </a:solidFill>
                <a:hlinkClick r:id="rId2">
                  <a:extLst>
                    <a:ext uri="{A12FA001-AC4F-418D-AE19-62706E023703}">
                      <ahyp:hlinkClr xmlns:ahyp="http://schemas.microsoft.com/office/drawing/2018/hyperlinkcolor" val="tx"/>
                    </a:ext>
                  </a:extLst>
                </a:hlinkClick>
              </a:rPr>
              <a:t>"SneakySnake: A Fast and Accurate Universal Genome Pre-Alignment Filter for CPUs, GPUs, and FPGAs"</a:t>
            </a:r>
            <a:br>
              <a:rPr lang="en-US"/>
            </a:br>
            <a:r>
              <a:rPr lang="en-US" b="1" i="1">
                <a:hlinkClick r:id="rId3"/>
              </a:rPr>
              <a:t>Bioinformatics</a:t>
            </a:r>
            <a:r>
              <a:rPr lang="en-US"/>
              <a:t>, 2020.</a:t>
            </a:r>
            <a:br>
              <a:rPr lang="en-US"/>
            </a:br>
            <a:r>
              <a:rPr lang="en-US"/>
              <a:t>[</a:t>
            </a:r>
            <a:r>
              <a:rPr lang="en-US">
                <a:hlinkClick r:id="rId4"/>
              </a:rPr>
              <a:t>Source Code</a:t>
            </a:r>
            <a:r>
              <a:rPr lang="en-US"/>
              <a:t>]</a:t>
            </a:r>
            <a:br>
              <a:rPr lang="en-US"/>
            </a:br>
            <a:r>
              <a:rPr lang="en-US"/>
              <a:t>[</a:t>
            </a:r>
            <a:r>
              <a:rPr lang="en-US">
                <a:hlinkClick r:id="rId5"/>
              </a:rPr>
              <a:t>Online link at Bioinformatics Journal</a:t>
            </a:r>
            <a:r>
              <a:rPr lang="en-US"/>
              <a:t>]</a:t>
            </a:r>
          </a:p>
          <a:p>
            <a:br>
              <a:rPr lang="en-US" sz="1600"/>
            </a:br>
            <a:endParaRPr kumimoji="0" lang="en-US" sz="1700" b="0" i="0" u="none" strike="noStrike" kern="1200" cap="none" spc="0" normalizeH="0" baseline="0" noProof="0">
              <a:ln>
                <a:noFill/>
              </a:ln>
              <a:solidFill>
                <a:srgbClr val="000000"/>
              </a:solidFill>
              <a:effectLst/>
              <a:uLnTx/>
              <a:uFillTx/>
              <a:latin typeface="Tahoma"/>
              <a:ea typeface="+mn-ea"/>
              <a:cs typeface="+mn-cs"/>
            </a:endParaRPr>
          </a:p>
        </p:txBody>
      </p:sp>
      <p:pic>
        <p:nvPicPr>
          <p:cNvPr id="6" name="Picture 5">
            <a:extLst>
              <a:ext uri="{FF2B5EF4-FFF2-40B4-BE49-F238E27FC236}">
                <a16:creationId xmlns:a16="http://schemas.microsoft.com/office/drawing/2014/main" id="{46D0455D-7A35-0246-98C9-E0ED41374309}"/>
              </a:ext>
            </a:extLst>
          </p:cNvPr>
          <p:cNvPicPr>
            <a:picLocks noChangeAspect="1"/>
          </p:cNvPicPr>
          <p:nvPr/>
        </p:nvPicPr>
        <p:blipFill rotWithShape="1">
          <a:blip r:embed="rId6">
            <a:extLst>
              <a:ext uri="{28A0092B-C50C-407E-A947-70E740481C1C}">
                <a14:useLocalDpi xmlns:a14="http://schemas.microsoft.com/office/drawing/2010/main" val="0"/>
              </a:ext>
            </a:extLst>
          </a:blip>
          <a:srcRect t="59356"/>
          <a:stretch/>
        </p:blipFill>
        <p:spPr>
          <a:xfrm>
            <a:off x="-5951" y="4537803"/>
            <a:ext cx="9155902" cy="1786797"/>
          </a:xfrm>
          <a:prstGeom prst="rect">
            <a:avLst/>
          </a:prstGeom>
        </p:spPr>
      </p:pic>
      <p:pic>
        <p:nvPicPr>
          <p:cNvPr id="7" name="Picture 6">
            <a:extLst>
              <a:ext uri="{FF2B5EF4-FFF2-40B4-BE49-F238E27FC236}">
                <a16:creationId xmlns:a16="http://schemas.microsoft.com/office/drawing/2014/main" id="{A08821D2-B489-FE46-8774-8E485E661240}"/>
              </a:ext>
            </a:extLst>
          </p:cNvPr>
          <p:cNvPicPr>
            <a:picLocks noChangeAspect="1"/>
          </p:cNvPicPr>
          <p:nvPr/>
        </p:nvPicPr>
        <p:blipFill rotWithShape="1">
          <a:blip r:embed="rId6">
            <a:extLst>
              <a:ext uri="{28A0092B-C50C-407E-A947-70E740481C1C}">
                <a14:useLocalDpi xmlns:a14="http://schemas.microsoft.com/office/drawing/2010/main" val="0"/>
              </a:ext>
            </a:extLst>
          </a:blip>
          <a:srcRect b="74000"/>
          <a:stretch/>
        </p:blipFill>
        <p:spPr>
          <a:xfrm>
            <a:off x="-5950" y="3048000"/>
            <a:ext cx="9155900" cy="1143000"/>
          </a:xfrm>
          <a:prstGeom prst="rect">
            <a:avLst/>
          </a:prstGeom>
        </p:spPr>
      </p:pic>
    </p:spTree>
    <p:extLst>
      <p:ext uri="{BB962C8B-B14F-4D97-AF65-F5344CB8AC3E}">
        <p14:creationId xmlns:p14="http://schemas.microsoft.com/office/powerpoint/2010/main" val="159534964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9D470-0F61-8442-8742-154FBCAF26C2}"/>
              </a:ext>
            </a:extLst>
          </p:cNvPr>
          <p:cNvSpPr>
            <a:spLocks noGrp="1"/>
          </p:cNvSpPr>
          <p:nvPr>
            <p:ph type="title"/>
          </p:nvPr>
        </p:nvSpPr>
        <p:spPr/>
        <p:txBody>
          <a:bodyPr/>
          <a:lstStyle/>
          <a:p>
            <a:r>
              <a:rPr lang="en-US"/>
              <a:t>NVIDIA H100 (2022)</a:t>
            </a:r>
          </a:p>
        </p:txBody>
      </p:sp>
      <p:sp>
        <p:nvSpPr>
          <p:cNvPr id="4" name="Slide Number Placeholder 3">
            <a:extLst>
              <a:ext uri="{FF2B5EF4-FFF2-40B4-BE49-F238E27FC236}">
                <a16:creationId xmlns:a16="http://schemas.microsoft.com/office/drawing/2014/main" id="{04C03D4D-4657-F548-838F-23284C1FEAF3}"/>
              </a:ext>
            </a:extLst>
          </p:cNvPr>
          <p:cNvSpPr>
            <a:spLocks noGrp="1"/>
          </p:cNvSpPr>
          <p:nvPr>
            <p:ph type="sldNum" sz="quarter" idx="11"/>
          </p:nvPr>
        </p:nvSpPr>
        <p:spPr/>
        <p:txBody>
          <a:bodyPr/>
          <a:lstStyle/>
          <a:p>
            <a:fld id="{323594FA-E141-4234-AE05-360401972BE7}" type="slidenum">
              <a:rPr lang="en-US" altLang="en-US" smtClean="0"/>
              <a:pPr/>
              <a:t>26</a:t>
            </a:fld>
            <a:endParaRPr lang="en-US" altLang="en-US"/>
          </a:p>
        </p:txBody>
      </p:sp>
      <p:pic>
        <p:nvPicPr>
          <p:cNvPr id="5" name="Picture 4">
            <a:extLst>
              <a:ext uri="{FF2B5EF4-FFF2-40B4-BE49-F238E27FC236}">
                <a16:creationId xmlns:a16="http://schemas.microsoft.com/office/drawing/2014/main" id="{D7DDE564-1863-E344-86E2-F85CA3EB5E22}"/>
              </a:ext>
            </a:extLst>
          </p:cNvPr>
          <p:cNvPicPr>
            <a:picLocks noChangeAspect="1"/>
          </p:cNvPicPr>
          <p:nvPr/>
        </p:nvPicPr>
        <p:blipFill>
          <a:blip r:embed="rId2"/>
          <a:stretch>
            <a:fillRect/>
          </a:stretch>
        </p:blipFill>
        <p:spPr>
          <a:xfrm>
            <a:off x="96898" y="923687"/>
            <a:ext cx="8838386" cy="4093294"/>
          </a:xfrm>
          <a:prstGeom prst="rect">
            <a:avLst/>
          </a:prstGeom>
        </p:spPr>
      </p:pic>
      <p:sp>
        <p:nvSpPr>
          <p:cNvPr id="6" name="Rectangle 5">
            <a:extLst>
              <a:ext uri="{FF2B5EF4-FFF2-40B4-BE49-F238E27FC236}">
                <a16:creationId xmlns:a16="http://schemas.microsoft.com/office/drawing/2014/main" id="{75E0AACE-DF88-214E-8986-014D1701A33F}"/>
              </a:ext>
            </a:extLst>
          </p:cNvPr>
          <p:cNvSpPr/>
          <p:nvPr/>
        </p:nvSpPr>
        <p:spPr>
          <a:xfrm>
            <a:off x="260592" y="5185225"/>
            <a:ext cx="6143600" cy="923330"/>
          </a:xfrm>
          <a:prstGeom prst="rect">
            <a:avLst/>
          </a:prstGeom>
        </p:spPr>
        <p:txBody>
          <a:bodyPr wrap="square">
            <a:spAutoFit/>
          </a:bodyPr>
          <a:lstStyle/>
          <a:p>
            <a:r>
              <a:rPr lang="en-US">
                <a:latin typeface="Arimo"/>
              </a:rPr>
              <a:t>NVIDIA is claiming a </a:t>
            </a:r>
            <a:r>
              <a:rPr lang="en-US" b="1">
                <a:solidFill>
                  <a:srgbClr val="0000FF"/>
                </a:solidFill>
                <a:latin typeface="Arimo"/>
              </a:rPr>
              <a:t>7x improvement </a:t>
            </a:r>
            <a:r>
              <a:rPr lang="en-US">
                <a:latin typeface="Arimo"/>
              </a:rPr>
              <a:t>in dynamic programming algorithm (</a:t>
            </a:r>
            <a:r>
              <a:rPr lang="en-US" b="1">
                <a:solidFill>
                  <a:srgbClr val="FF0000"/>
                </a:solidFill>
                <a:latin typeface="Arimo"/>
              </a:rPr>
              <a:t>DPX instructions</a:t>
            </a:r>
            <a:r>
              <a:rPr lang="en-US">
                <a:latin typeface="Arimo"/>
              </a:rPr>
              <a:t>) performance on a single H100 versus naïve execution on an A100.</a:t>
            </a:r>
            <a:endParaRPr lang="en-US"/>
          </a:p>
        </p:txBody>
      </p:sp>
      <p:pic>
        <p:nvPicPr>
          <p:cNvPr id="8" name="Content Placeholder 7">
            <a:extLst>
              <a:ext uri="{FF2B5EF4-FFF2-40B4-BE49-F238E27FC236}">
                <a16:creationId xmlns:a16="http://schemas.microsoft.com/office/drawing/2014/main" id="{3BCA7675-7178-F842-93EB-7F76418B1DF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553200" y="4126812"/>
            <a:ext cx="2506322" cy="2116826"/>
          </a:xfrm>
        </p:spPr>
      </p:pic>
      <p:sp>
        <p:nvSpPr>
          <p:cNvPr id="3" name="Rectangle 2">
            <a:extLst>
              <a:ext uri="{FF2B5EF4-FFF2-40B4-BE49-F238E27FC236}">
                <a16:creationId xmlns:a16="http://schemas.microsoft.com/office/drawing/2014/main" id="{0436AAEB-7B46-974A-AAC3-F83687CDBF08}"/>
              </a:ext>
            </a:extLst>
          </p:cNvPr>
          <p:cNvSpPr/>
          <p:nvPr/>
        </p:nvSpPr>
        <p:spPr>
          <a:xfrm>
            <a:off x="1403648" y="6381328"/>
            <a:ext cx="6120680" cy="369332"/>
          </a:xfrm>
          <a:prstGeom prst="rect">
            <a:avLst/>
          </a:prstGeom>
        </p:spPr>
        <p:txBody>
          <a:bodyPr wrap="square">
            <a:spAutoFit/>
          </a:bodyPr>
          <a:lstStyle/>
          <a:p>
            <a:r>
              <a:rPr lang="en-US" dirty="0">
                <a:hlinkClick r:id="rId4"/>
              </a:rPr>
              <a:t>https://www.nvidia.com/en-us/data-center/h100/</a:t>
            </a:r>
            <a:r>
              <a:rPr lang="en-US" dirty="0"/>
              <a:t> </a:t>
            </a:r>
          </a:p>
        </p:txBody>
      </p:sp>
    </p:spTree>
    <p:extLst>
      <p:ext uri="{BB962C8B-B14F-4D97-AF65-F5344CB8AC3E}">
        <p14:creationId xmlns:p14="http://schemas.microsoft.com/office/powerpoint/2010/main" val="385382627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83505-2DAA-ED43-A184-C4D419F9BE48}"/>
              </a:ext>
            </a:extLst>
          </p:cNvPr>
          <p:cNvSpPr>
            <a:spLocks noGrp="1"/>
          </p:cNvSpPr>
          <p:nvPr>
            <p:ph type="title"/>
          </p:nvPr>
        </p:nvSpPr>
        <p:spPr>
          <a:xfrm>
            <a:off x="228600" y="152400"/>
            <a:ext cx="8915400" cy="1066800"/>
          </a:xfrm>
        </p:spPr>
        <p:txBody>
          <a:bodyPr/>
          <a:lstStyle/>
          <a:p>
            <a:r>
              <a:rPr lang="en-US" sz="3800"/>
              <a:t>UPMEM Processing-in-DRAM Engine (2019)</a:t>
            </a:r>
          </a:p>
        </p:txBody>
      </p:sp>
      <p:sp>
        <p:nvSpPr>
          <p:cNvPr id="4" name="Slide Number Placeholder 3">
            <a:extLst>
              <a:ext uri="{FF2B5EF4-FFF2-40B4-BE49-F238E27FC236}">
                <a16:creationId xmlns:a16="http://schemas.microsoft.com/office/drawing/2014/main" id="{1BC247EB-0F00-D348-A874-BCF1EE2FA570}"/>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1AB0E41-6335-3B40-AB06-F5B4D651A9D6}"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11" name="Content Placeholder 10">
            <a:extLst>
              <a:ext uri="{FF2B5EF4-FFF2-40B4-BE49-F238E27FC236}">
                <a16:creationId xmlns:a16="http://schemas.microsoft.com/office/drawing/2014/main" id="{75EB2FE4-BC58-E94C-8039-4CDE8EEBB0EA}"/>
              </a:ext>
            </a:extLst>
          </p:cNvPr>
          <p:cNvSpPr>
            <a:spLocks noGrp="1"/>
          </p:cNvSpPr>
          <p:nvPr>
            <p:ph idx="1"/>
          </p:nvPr>
        </p:nvSpPr>
        <p:spPr>
          <a:xfrm>
            <a:off x="136251" y="836712"/>
            <a:ext cx="8610600" cy="5193723"/>
          </a:xfrm>
        </p:spPr>
        <p:txBody>
          <a:bodyPr/>
          <a:lstStyle/>
          <a:p>
            <a:r>
              <a:rPr lang="en-US">
                <a:solidFill>
                  <a:srgbClr val="FF0000"/>
                </a:solidFill>
              </a:rPr>
              <a:t>Processing in DRAM Engine </a:t>
            </a:r>
          </a:p>
          <a:p>
            <a:r>
              <a:rPr lang="en-US"/>
              <a:t>Includes </a:t>
            </a:r>
            <a:r>
              <a:rPr lang="en-US" b="1"/>
              <a:t>standard DIMM modules</a:t>
            </a:r>
            <a:r>
              <a:rPr lang="en-US"/>
              <a:t>, with a </a:t>
            </a:r>
            <a:r>
              <a:rPr lang="en-US" b="1"/>
              <a:t>large number of DPU processors </a:t>
            </a:r>
            <a:r>
              <a:rPr lang="en-US"/>
              <a:t>combined with DRAM chips.</a:t>
            </a:r>
          </a:p>
          <a:p>
            <a:pPr marL="0" indent="0">
              <a:buNone/>
            </a:pPr>
            <a:endParaRPr lang="en-US"/>
          </a:p>
          <a:p>
            <a:r>
              <a:rPr lang="en-US"/>
              <a:t>Replaces </a:t>
            </a:r>
            <a:r>
              <a:rPr lang="en-US" b="1"/>
              <a:t>standard</a:t>
            </a:r>
            <a:r>
              <a:rPr lang="en-US"/>
              <a:t> DIMMs</a:t>
            </a:r>
          </a:p>
          <a:p>
            <a:pPr lvl="1"/>
            <a:r>
              <a:rPr lang="en-US"/>
              <a:t>DDR4 R-DIMM modules</a:t>
            </a:r>
          </a:p>
          <a:p>
            <a:pPr lvl="2"/>
            <a:r>
              <a:rPr lang="en-US"/>
              <a:t>8GB+128 DPUs (16 PIM chips)</a:t>
            </a:r>
          </a:p>
          <a:p>
            <a:pPr lvl="2"/>
            <a:r>
              <a:rPr lang="en-US"/>
              <a:t>Standard 2x-nm DRAM process</a:t>
            </a:r>
          </a:p>
          <a:p>
            <a:pPr lvl="1"/>
            <a:r>
              <a:rPr lang="en-US" b="1"/>
              <a:t>Large amounts of</a:t>
            </a:r>
            <a:r>
              <a:rPr lang="en-US"/>
              <a:t> compute &amp; memory bandwidth</a:t>
            </a:r>
          </a:p>
        </p:txBody>
      </p:sp>
      <p:pic>
        <p:nvPicPr>
          <p:cNvPr id="8" name="Picture 7">
            <a:extLst>
              <a:ext uri="{FF2B5EF4-FFF2-40B4-BE49-F238E27FC236}">
                <a16:creationId xmlns:a16="http://schemas.microsoft.com/office/drawing/2014/main" id="{D52C3A3A-02C6-5F46-8278-4883459024F9}"/>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6079331" y="2362200"/>
            <a:ext cx="3064669" cy="1809469"/>
          </a:xfrm>
          <a:prstGeom prst="rect">
            <a:avLst/>
          </a:prstGeom>
        </p:spPr>
      </p:pic>
      <p:sp>
        <p:nvSpPr>
          <p:cNvPr id="3" name="TextBox 2">
            <a:extLst>
              <a:ext uri="{FF2B5EF4-FFF2-40B4-BE49-F238E27FC236}">
                <a16:creationId xmlns:a16="http://schemas.microsoft.com/office/drawing/2014/main" id="{33094D00-96B4-E74E-917B-BA57463AF2F6}"/>
              </a:ext>
            </a:extLst>
          </p:cNvPr>
          <p:cNvSpPr txBox="1"/>
          <p:nvPr/>
        </p:nvSpPr>
        <p:spPr>
          <a:xfrm>
            <a:off x="19665" y="6118411"/>
            <a:ext cx="6714852" cy="276999"/>
          </a:xfrm>
          <a:prstGeom prst="rect">
            <a:avLst/>
          </a:prstGeom>
          <a:noFill/>
        </p:spPr>
        <p:txBody>
          <a:bodyPr wrap="none" rtlCol="0">
            <a:spAutoFit/>
          </a:bodyPr>
          <a:lstStyle/>
          <a:p>
            <a:r>
              <a:rPr lang="en-US" sz="1200">
                <a:hlinkClick r:id="rId3"/>
              </a:rPr>
              <a:t>https://www.anandtech.com/show/14750/hot-chips-31-analysis-inmemory-processing-by-upmem</a:t>
            </a:r>
            <a:endParaRPr lang="en-US" sz="1200"/>
          </a:p>
        </p:txBody>
      </p:sp>
      <p:pic>
        <p:nvPicPr>
          <p:cNvPr id="10" name="Picture 9">
            <a:extLst>
              <a:ext uri="{FF2B5EF4-FFF2-40B4-BE49-F238E27FC236}">
                <a16:creationId xmlns:a16="http://schemas.microsoft.com/office/drawing/2014/main" id="{69DF79F1-207B-C34F-AF17-579F237B3EF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228600" y="4437112"/>
            <a:ext cx="8754585" cy="1709697"/>
          </a:xfrm>
          <a:prstGeom prst="rect">
            <a:avLst/>
          </a:prstGeom>
        </p:spPr>
      </p:pic>
      <p:sp>
        <p:nvSpPr>
          <p:cNvPr id="13" name="Rectangle 12">
            <a:extLst>
              <a:ext uri="{FF2B5EF4-FFF2-40B4-BE49-F238E27FC236}">
                <a16:creationId xmlns:a16="http://schemas.microsoft.com/office/drawing/2014/main" id="{194B1677-FAD4-8147-AAAE-CAD39B29F335}"/>
              </a:ext>
            </a:extLst>
          </p:cNvPr>
          <p:cNvSpPr/>
          <p:nvPr/>
        </p:nvSpPr>
        <p:spPr>
          <a:xfrm>
            <a:off x="-17231" y="6320353"/>
            <a:ext cx="9175979" cy="276999"/>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hlinkClick r:id="rId5"/>
              </a:rPr>
              <a:t>https://www.upmem.com/video-upmem-presenting-its-true-processing-in-memory-solution-hot-chips-2019/</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4" name="Rectangle 13">
            <a:extLst>
              <a:ext uri="{FF2B5EF4-FFF2-40B4-BE49-F238E27FC236}">
                <a16:creationId xmlns:a16="http://schemas.microsoft.com/office/drawing/2014/main" id="{2FAD7E02-26ED-2D41-A6EB-6C415F3C12B9}"/>
              </a:ext>
            </a:extLst>
          </p:cNvPr>
          <p:cNvSpPr/>
          <p:nvPr/>
        </p:nvSpPr>
        <p:spPr>
          <a:xfrm>
            <a:off x="1248917" y="6472238"/>
            <a:ext cx="7437883" cy="307777"/>
          </a:xfrm>
          <a:prstGeom prst="rect">
            <a:avLst/>
          </a:prstGeom>
        </p:spPr>
        <p:txBody>
          <a:bodyPr wrap="square">
            <a:spAutoFit/>
          </a:bodyPr>
          <a:lstStyle/>
          <a:p>
            <a:r>
              <a:rPr lang="en-US" sz="1400" err="1"/>
              <a:t>Onur</a:t>
            </a:r>
            <a:r>
              <a:rPr lang="en-US" sz="1400"/>
              <a:t> </a:t>
            </a:r>
            <a:r>
              <a:rPr lang="en-US" sz="1400" err="1"/>
              <a:t>Mutlu</a:t>
            </a:r>
            <a:r>
              <a:rPr lang="en-US" sz="1400"/>
              <a:t>, </a:t>
            </a:r>
            <a:r>
              <a:rPr lang="en-US" sz="1400">
                <a:hlinkClick r:id="rId6"/>
              </a:rPr>
              <a:t>Computer Architecture Lecture 2b</a:t>
            </a:r>
            <a:r>
              <a:rPr lang="en-US" sz="1400"/>
              <a:t>, Fall 2019, ETH Zurich</a:t>
            </a:r>
          </a:p>
        </p:txBody>
      </p:sp>
    </p:spTree>
    <p:extLst>
      <p:ext uri="{BB962C8B-B14F-4D97-AF65-F5344CB8AC3E}">
        <p14:creationId xmlns:p14="http://schemas.microsoft.com/office/powerpoint/2010/main" val="414922213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CF67-B47A-EE47-8687-50921EC54020}"/>
              </a:ext>
            </a:extLst>
          </p:cNvPr>
          <p:cNvSpPr>
            <a:spLocks noGrp="1"/>
          </p:cNvSpPr>
          <p:nvPr>
            <p:ph type="title"/>
          </p:nvPr>
        </p:nvSpPr>
        <p:spPr/>
        <p:txBody>
          <a:bodyPr/>
          <a:lstStyle/>
          <a:p>
            <a:r>
              <a:rPr lang="en-US"/>
              <a:t>Key Conclusion</a:t>
            </a:r>
          </a:p>
        </p:txBody>
      </p:sp>
      <p:sp>
        <p:nvSpPr>
          <p:cNvPr id="3" name="Content Placeholder 2">
            <a:extLst>
              <a:ext uri="{FF2B5EF4-FFF2-40B4-BE49-F238E27FC236}">
                <a16:creationId xmlns:a16="http://schemas.microsoft.com/office/drawing/2014/main" id="{288E0CFF-0EFA-DE47-BF2F-A274ECA19A3B}"/>
              </a:ext>
            </a:extLst>
          </p:cNvPr>
          <p:cNvSpPr>
            <a:spLocks noGrp="1"/>
          </p:cNvSpPr>
          <p:nvPr>
            <p:ph idx="1"/>
          </p:nvPr>
        </p:nvSpPr>
        <p:spPr>
          <a:xfrm>
            <a:off x="228600" y="1124744"/>
            <a:ext cx="8610600" cy="4876800"/>
          </a:xfrm>
        </p:spPr>
        <p:txBody>
          <a:bodyPr/>
          <a:lstStyle/>
          <a:p>
            <a:pPr marL="0" indent="0" algn="ctr">
              <a:buNone/>
            </a:pPr>
            <a:endParaRPr lang="en-US" sz="4000"/>
          </a:p>
          <a:p>
            <a:pPr marL="0" indent="0" algn="ctr">
              <a:lnSpc>
                <a:spcPct val="150000"/>
              </a:lnSpc>
              <a:buNone/>
            </a:pPr>
            <a:r>
              <a:rPr lang="en-US" sz="4000"/>
              <a:t>Most speedup comes from </a:t>
            </a:r>
          </a:p>
          <a:p>
            <a:pPr marL="0" indent="0" algn="ctr">
              <a:lnSpc>
                <a:spcPct val="150000"/>
              </a:lnSpc>
              <a:buNone/>
            </a:pPr>
            <a:r>
              <a:rPr lang="en-US" sz="4000">
                <a:solidFill>
                  <a:srgbClr val="FF0000"/>
                </a:solidFill>
              </a:rPr>
              <a:t>parallelism</a:t>
            </a:r>
            <a:r>
              <a:rPr lang="en-US" sz="4000"/>
              <a:t> enabled by </a:t>
            </a:r>
          </a:p>
          <a:p>
            <a:pPr marL="0" indent="0" algn="ctr">
              <a:lnSpc>
                <a:spcPct val="150000"/>
              </a:lnSpc>
              <a:buNone/>
            </a:pPr>
            <a:r>
              <a:rPr lang="en-US" sz="4000">
                <a:solidFill>
                  <a:srgbClr val="0000FF"/>
                </a:solidFill>
              </a:rPr>
              <a:t>novel architectures </a:t>
            </a:r>
            <a:r>
              <a:rPr lang="en-US" sz="4000"/>
              <a:t>and </a:t>
            </a:r>
            <a:r>
              <a:rPr lang="en-US" sz="4000">
                <a:solidFill>
                  <a:srgbClr val="0000FF"/>
                </a:solidFill>
              </a:rPr>
              <a:t>algorithms</a:t>
            </a:r>
          </a:p>
          <a:p>
            <a:pPr marL="0" indent="0" algn="ctr">
              <a:lnSpc>
                <a:spcPct val="150000"/>
              </a:lnSpc>
              <a:buNone/>
            </a:pPr>
            <a:endParaRPr lang="en-US" sz="4000">
              <a:solidFill>
                <a:srgbClr val="0000FF"/>
              </a:solidFill>
            </a:endParaRPr>
          </a:p>
          <a:p>
            <a:pPr marL="0" indent="0" algn="ctr">
              <a:lnSpc>
                <a:spcPct val="150000"/>
              </a:lnSpc>
              <a:buNone/>
            </a:pPr>
            <a:endParaRPr lang="en-US" sz="4000">
              <a:solidFill>
                <a:srgbClr val="0000FF"/>
              </a:solidFill>
            </a:endParaRPr>
          </a:p>
        </p:txBody>
      </p:sp>
      <p:sp>
        <p:nvSpPr>
          <p:cNvPr id="4" name="Slide Number Placeholder 3">
            <a:extLst>
              <a:ext uri="{FF2B5EF4-FFF2-40B4-BE49-F238E27FC236}">
                <a16:creationId xmlns:a16="http://schemas.microsoft.com/office/drawing/2014/main" id="{E42DE19C-4B40-EC44-873C-46847592A016}"/>
              </a:ext>
            </a:extLst>
          </p:cNvPr>
          <p:cNvSpPr>
            <a:spLocks noGrp="1"/>
          </p:cNvSpPr>
          <p:nvPr>
            <p:ph type="sldNum" sz="quarter" idx="11"/>
          </p:nvPr>
        </p:nvSpPr>
        <p:spPr/>
        <p:txBody>
          <a:bodyPr/>
          <a:lstStyle/>
          <a:p>
            <a:fld id="{323594FA-E141-4234-AE05-360401972BE7}" type="slidenum">
              <a:rPr lang="en-US" altLang="en-US" smtClean="0"/>
              <a:pPr/>
              <a:t>28</a:t>
            </a:fld>
            <a:endParaRPr lang="en-US" altLang="en-US"/>
          </a:p>
        </p:txBody>
      </p:sp>
    </p:spTree>
    <p:extLst>
      <p:ext uri="{BB962C8B-B14F-4D97-AF65-F5344CB8AC3E}">
        <p14:creationId xmlns:p14="http://schemas.microsoft.com/office/powerpoint/2010/main" val="168786886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p:txBody>
          <a:bodyPr/>
          <a:lstStyle/>
          <a:p>
            <a:r>
              <a:rPr lang="en-US"/>
              <a:t>Near-memory Pre-alignment Filtering</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29</a:t>
            </a:fld>
            <a:endParaRPr lang="en-US" altLang="en-US"/>
          </a:p>
        </p:txBody>
      </p:sp>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200329"/>
          </a:xfrm>
          <a:prstGeom prst="rect">
            <a:avLst/>
          </a:prstGeom>
        </p:spPr>
        <p:txBody>
          <a:bodyPr wrap="square">
            <a:spAutoFit/>
          </a:bodyPr>
          <a:lstStyle/>
          <a:p>
            <a:r>
              <a:rPr lang="en-US"/>
              <a:t>Mohammed </a:t>
            </a:r>
            <a:r>
              <a:rPr lang="en-US" err="1"/>
              <a:t>Alser</a:t>
            </a:r>
            <a:r>
              <a:rPr lang="en-US"/>
              <a:t>, </a:t>
            </a:r>
            <a:r>
              <a:rPr lang="en-US" err="1"/>
              <a:t>Zülal</a:t>
            </a:r>
            <a:r>
              <a:rPr lang="en-US"/>
              <a:t> </a:t>
            </a:r>
            <a:r>
              <a:rPr lang="en-US" err="1"/>
              <a:t>Bingöl</a:t>
            </a:r>
            <a:r>
              <a:rPr lang="en-US"/>
              <a:t>, </a:t>
            </a:r>
            <a:r>
              <a:rPr lang="en-US" err="1"/>
              <a:t>Damla</a:t>
            </a:r>
            <a:r>
              <a:rPr lang="en-US"/>
              <a:t> </a:t>
            </a:r>
            <a:r>
              <a:rPr lang="en-US" err="1"/>
              <a:t>Senol</a:t>
            </a:r>
            <a:r>
              <a:rPr lang="en-US"/>
              <a:t> Cali, </a:t>
            </a:r>
            <a:r>
              <a:rPr lang="en-US" err="1"/>
              <a:t>Jeremie</a:t>
            </a:r>
            <a:r>
              <a:rPr lang="en-US"/>
              <a:t> Kim, </a:t>
            </a:r>
            <a:r>
              <a:rPr lang="en-US" err="1"/>
              <a:t>Saugata</a:t>
            </a:r>
            <a:r>
              <a:rPr lang="en-US"/>
              <a:t> </a:t>
            </a:r>
            <a:r>
              <a:rPr lang="en-US" err="1"/>
              <a:t>Ghose</a:t>
            </a:r>
            <a:r>
              <a:rPr lang="en-US"/>
              <a:t>, </a:t>
            </a:r>
          </a:p>
          <a:p>
            <a:r>
              <a:rPr lang="en-US"/>
              <a:t>Can </a:t>
            </a:r>
            <a:r>
              <a:rPr lang="en-US" err="1"/>
              <a:t>Alkan</a:t>
            </a:r>
            <a:r>
              <a:rPr lang="en-US"/>
              <a:t>, </a:t>
            </a:r>
            <a:r>
              <a:rPr lang="en-US" err="1"/>
              <a:t>Onur</a:t>
            </a:r>
            <a:r>
              <a:rPr lang="en-US"/>
              <a:t> </a:t>
            </a:r>
            <a:r>
              <a:rPr lang="en-US" err="1"/>
              <a:t>Mutlu</a:t>
            </a:r>
            <a:endParaRPr lang="en-US"/>
          </a:p>
          <a:p>
            <a:r>
              <a:rPr lang="en">
                <a:solidFill>
                  <a:srgbClr val="0000FF"/>
                </a:solidFill>
                <a:sym typeface="Calibri"/>
                <a:hlinkClick r:id="rId2">
                  <a:extLst>
                    <a:ext uri="{A12FA001-AC4F-418D-AE19-62706E023703}">
                      <ahyp:hlinkClr xmlns:ahyp="http://schemas.microsoft.com/office/drawing/2018/hyperlinkcolor" val="tx"/>
                    </a:ext>
                  </a:extLst>
                </a:hlinkClick>
              </a:rPr>
              <a:t>“Accelerating Genome Analysis: A Primer on an Ongoing Journey” </a:t>
            </a:r>
            <a:endParaRPr lang="en">
              <a:solidFill>
                <a:srgbClr val="0000FF"/>
              </a:solidFill>
              <a:sym typeface="Calibri"/>
            </a:endParaRPr>
          </a:p>
          <a:p>
            <a:r>
              <a:rPr lang="en-US"/>
              <a:t>IEEE Micro, August 2020.</a:t>
            </a:r>
          </a:p>
        </p:txBody>
      </p:sp>
      <p:pic>
        <p:nvPicPr>
          <p:cNvPr id="7" name="Picture 6">
            <a:extLst>
              <a:ext uri="{FF2B5EF4-FFF2-40B4-BE49-F238E27FC236}">
                <a16:creationId xmlns:a16="http://schemas.microsoft.com/office/drawing/2014/main" id="{51B19457-CD9D-4B41-A6FA-F26BB5FC31AF}"/>
              </a:ext>
            </a:extLst>
          </p:cNvPr>
          <p:cNvPicPr>
            <a:picLocks noChangeAspect="1"/>
          </p:cNvPicPr>
          <p:nvPr/>
        </p:nvPicPr>
        <p:blipFill rotWithShape="1">
          <a:blip r:embed="rId3">
            <a:extLst>
              <a:ext uri="{28A0092B-C50C-407E-A947-70E740481C1C}">
                <a14:useLocalDpi xmlns:a14="http://schemas.microsoft.com/office/drawing/2010/main" val="0"/>
              </a:ext>
            </a:extLst>
          </a:blip>
          <a:srcRect l="3161" t="12560" r="35038" b="41460"/>
          <a:stretch/>
        </p:blipFill>
        <p:spPr>
          <a:xfrm>
            <a:off x="741821" y="2478316"/>
            <a:ext cx="7660358" cy="3678734"/>
          </a:xfrm>
          <a:prstGeom prst="rect">
            <a:avLst/>
          </a:prstGeom>
        </p:spPr>
      </p:pic>
    </p:spTree>
    <p:extLst>
      <p:ext uri="{BB962C8B-B14F-4D97-AF65-F5344CB8AC3E}">
        <p14:creationId xmlns:p14="http://schemas.microsoft.com/office/powerpoint/2010/main" val="351363792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C81E1-3BAC-114F-9537-6FDA7D765FC7}"/>
              </a:ext>
            </a:extLst>
          </p:cNvPr>
          <p:cNvSpPr>
            <a:spLocks noGrp="1"/>
          </p:cNvSpPr>
          <p:nvPr>
            <p:ph type="title"/>
          </p:nvPr>
        </p:nvSpPr>
        <p:spPr/>
        <p:txBody>
          <a:bodyPr/>
          <a:lstStyle/>
          <a:p>
            <a:r>
              <a:rPr lang="en-US"/>
              <a:t>Goal: Minimizing Alignment Time</a:t>
            </a:r>
          </a:p>
        </p:txBody>
      </p:sp>
      <p:sp>
        <p:nvSpPr>
          <p:cNvPr id="3" name="Content Placeholder 2">
            <a:extLst>
              <a:ext uri="{FF2B5EF4-FFF2-40B4-BE49-F238E27FC236}">
                <a16:creationId xmlns:a16="http://schemas.microsoft.com/office/drawing/2014/main" id="{93F78D12-9848-5445-A7D1-8C212AA1352D}"/>
              </a:ext>
            </a:extLst>
          </p:cNvPr>
          <p:cNvSpPr>
            <a:spLocks noGrp="1"/>
          </p:cNvSpPr>
          <p:nvPr>
            <p:ph idx="1"/>
          </p:nvPr>
        </p:nvSpPr>
        <p:spPr>
          <a:xfrm>
            <a:off x="228600" y="1066800"/>
            <a:ext cx="8610600" cy="4876800"/>
          </a:xfrm>
        </p:spPr>
        <p:txBody>
          <a:bodyPr/>
          <a:lstStyle/>
          <a:p>
            <a:pPr marL="0" indent="0" algn="ctr">
              <a:buNone/>
            </a:pPr>
            <a:endParaRPr lang="en-US" sz="3600">
              <a:solidFill>
                <a:srgbClr val="0000FF"/>
              </a:solidFill>
            </a:endParaRPr>
          </a:p>
          <a:p>
            <a:pPr marL="0" indent="0" algn="ctr">
              <a:buNone/>
            </a:pPr>
            <a:r>
              <a:rPr lang="en-US" sz="3600">
                <a:solidFill>
                  <a:srgbClr val="0000FF"/>
                </a:solidFill>
              </a:rPr>
              <a:t>Sequence Alignment </a:t>
            </a:r>
            <a:r>
              <a:rPr lang="en-US" sz="3600"/>
              <a:t>is </a:t>
            </a:r>
            <a:r>
              <a:rPr lang="en-US" sz="3600">
                <a:solidFill>
                  <a:srgbClr val="FF0000"/>
                </a:solidFill>
              </a:rPr>
              <a:t>expensive</a:t>
            </a:r>
            <a:endParaRPr lang="en-US" sz="3600"/>
          </a:p>
          <a:p>
            <a:pPr marL="0" indent="0" algn="ctr">
              <a:buNone/>
            </a:pPr>
            <a:endParaRPr lang="en-US" sz="3600"/>
          </a:p>
          <a:p>
            <a:pPr marL="0" indent="0" algn="ctr">
              <a:buNone/>
            </a:pPr>
            <a:endParaRPr lang="en-US" sz="3600"/>
          </a:p>
          <a:p>
            <a:pPr marL="0" indent="0" algn="ctr">
              <a:buNone/>
            </a:pPr>
            <a:r>
              <a:rPr lang="en-US" sz="3600"/>
              <a:t>Our goal is to </a:t>
            </a:r>
            <a:r>
              <a:rPr lang="en-US" sz="3600">
                <a:solidFill>
                  <a:srgbClr val="0432FF"/>
                </a:solidFill>
              </a:rPr>
              <a:t>accelerate</a:t>
            </a:r>
            <a:r>
              <a:rPr lang="en-US" sz="3600"/>
              <a:t> read mapping </a:t>
            </a:r>
          </a:p>
          <a:p>
            <a:pPr marL="0" indent="0" algn="ctr">
              <a:buNone/>
            </a:pPr>
            <a:r>
              <a:rPr lang="en-US" sz="3600"/>
              <a:t>by </a:t>
            </a:r>
            <a:r>
              <a:rPr lang="en-US" sz="3600">
                <a:solidFill>
                  <a:srgbClr val="FF0000"/>
                </a:solidFill>
              </a:rPr>
              <a:t>reducing</a:t>
            </a:r>
            <a:r>
              <a:rPr lang="en-US" sz="3600"/>
              <a:t> the need for </a:t>
            </a:r>
          </a:p>
          <a:p>
            <a:pPr marL="0" indent="0" algn="ctr">
              <a:buNone/>
            </a:pPr>
            <a:r>
              <a:rPr lang="en-US" sz="3600">
                <a:solidFill>
                  <a:srgbClr val="0000FF"/>
                </a:solidFill>
              </a:rPr>
              <a:t>dynamic programming </a:t>
            </a:r>
            <a:r>
              <a:rPr lang="en-US" sz="3600"/>
              <a:t>algorithms</a:t>
            </a:r>
          </a:p>
        </p:txBody>
      </p:sp>
      <p:sp>
        <p:nvSpPr>
          <p:cNvPr id="4" name="Slide Number Placeholder 3">
            <a:extLst>
              <a:ext uri="{FF2B5EF4-FFF2-40B4-BE49-F238E27FC236}">
                <a16:creationId xmlns:a16="http://schemas.microsoft.com/office/drawing/2014/main" id="{CE9E3972-8F69-6744-9A70-56BC9964CCAD}"/>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a:t>
            </a:fld>
            <a:endParaRPr lang="en-US" altLang="en-US">
              <a:solidFill>
                <a:srgbClr val="000000"/>
              </a:solidFill>
            </a:endParaRPr>
          </a:p>
        </p:txBody>
      </p:sp>
    </p:spTree>
    <p:extLst>
      <p:ext uri="{BB962C8B-B14F-4D97-AF65-F5344CB8AC3E}">
        <p14:creationId xmlns:p14="http://schemas.microsoft.com/office/powerpoint/2010/main" val="17373983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30</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a:t>Mohammed </a:t>
            </a:r>
            <a:r>
              <a:rPr lang="en-US" b="1" err="1"/>
              <a:t>Alser</a:t>
            </a:r>
            <a:r>
              <a:rPr lang="en-US" b="1"/>
              <a:t>,</a:t>
            </a:r>
            <a:r>
              <a:rPr lang="en-US"/>
              <a:t> Jeremy </a:t>
            </a:r>
            <a:r>
              <a:rPr lang="en-US" err="1"/>
              <a:t>Rotman</a:t>
            </a:r>
            <a:r>
              <a:rPr lang="en-US"/>
              <a:t>, </a:t>
            </a:r>
            <a:r>
              <a:rPr lang="en-US" err="1"/>
              <a:t>Dhrithi</a:t>
            </a:r>
            <a:r>
              <a:rPr lang="en-US"/>
              <a:t> Deshpande, </a:t>
            </a:r>
            <a:r>
              <a:rPr lang="en-US" err="1"/>
              <a:t>Kodi</a:t>
            </a:r>
            <a:r>
              <a:rPr lang="en-US"/>
              <a:t> </a:t>
            </a:r>
            <a:r>
              <a:rPr lang="en-US" err="1"/>
              <a:t>Taraszka</a:t>
            </a:r>
            <a:r>
              <a:rPr lang="en-US"/>
              <a:t>, </a:t>
            </a:r>
            <a:r>
              <a:rPr lang="en-US" err="1"/>
              <a:t>Huwenbo</a:t>
            </a:r>
            <a:r>
              <a:rPr lang="en-US"/>
              <a:t> Shi, </a:t>
            </a:r>
            <a:r>
              <a:rPr lang="en-US" err="1"/>
              <a:t>Pelin</a:t>
            </a:r>
            <a:r>
              <a:rPr lang="en-US"/>
              <a:t> </a:t>
            </a:r>
            <a:r>
              <a:rPr lang="en-US" err="1"/>
              <a:t>Icer</a:t>
            </a:r>
            <a:r>
              <a:rPr lang="en-US"/>
              <a:t> Baykal, Harry </a:t>
            </a:r>
            <a:r>
              <a:rPr lang="en-US" err="1"/>
              <a:t>Taegyun</a:t>
            </a:r>
            <a:r>
              <a:rPr lang="en-US"/>
              <a:t> Yang, Victor </a:t>
            </a:r>
            <a:r>
              <a:rPr lang="en-US" err="1"/>
              <a:t>Xue</a:t>
            </a:r>
            <a:r>
              <a:rPr lang="en-US"/>
              <a:t>, Sergey Knyazev, Benjamin D. Singer, Brunilda </a:t>
            </a:r>
            <a:r>
              <a:rPr lang="en-US" err="1"/>
              <a:t>Balliu</a:t>
            </a:r>
            <a:r>
              <a:rPr lang="en-US"/>
              <a:t>, David </a:t>
            </a:r>
            <a:r>
              <a:rPr lang="en-US" err="1"/>
              <a:t>Koslicki</a:t>
            </a:r>
            <a:r>
              <a:rPr lang="en-US"/>
              <a:t>, Pavel </a:t>
            </a:r>
            <a:r>
              <a:rPr lang="en-US" err="1"/>
              <a:t>Skums</a:t>
            </a:r>
            <a:r>
              <a:rPr lang="en-US"/>
              <a:t>, Alex </a:t>
            </a:r>
            <a:r>
              <a:rPr lang="en-US" err="1"/>
              <a:t>Zelikovsky</a:t>
            </a:r>
            <a:r>
              <a:rPr lang="en-US"/>
              <a:t>, </a:t>
            </a:r>
          </a:p>
          <a:p>
            <a:r>
              <a:rPr lang="en-US"/>
              <a:t>Can </a:t>
            </a:r>
            <a:r>
              <a:rPr lang="en-US" err="1"/>
              <a:t>Alkan</a:t>
            </a:r>
            <a:r>
              <a:rPr lang="en-US"/>
              <a:t>, </a:t>
            </a:r>
            <a:r>
              <a:rPr lang="en-US" err="1"/>
              <a:t>Onur</a:t>
            </a:r>
            <a:r>
              <a:rPr lang="en-US"/>
              <a:t> </a:t>
            </a:r>
            <a:r>
              <a:rPr lang="en-US" err="1"/>
              <a:t>Mutlu</a:t>
            </a:r>
            <a:r>
              <a:rPr lang="en-US"/>
              <a:t>, </a:t>
            </a:r>
            <a:r>
              <a:rPr lang="en-US" err="1"/>
              <a:t>Serghei</a:t>
            </a:r>
            <a:r>
              <a:rPr lang="en-US"/>
              <a:t> </a:t>
            </a:r>
            <a:r>
              <a:rPr lang="en-US" err="1"/>
              <a:t>Mangul</a:t>
            </a:r>
            <a:r>
              <a:rPr lang="en-US"/>
              <a:t> </a:t>
            </a:r>
          </a:p>
          <a:p>
            <a:r>
              <a:rPr lang="en-US">
                <a:solidFill>
                  <a:srgbClr val="0000FF"/>
                </a:solidFill>
              </a:rPr>
              <a:t>"</a:t>
            </a:r>
            <a:r>
              <a:rPr lang="en-US">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a:solidFill>
                  <a:srgbClr val="0000FF"/>
                </a:solidFill>
              </a:rPr>
              <a:t>" </a:t>
            </a:r>
          </a:p>
          <a:p>
            <a:r>
              <a:rPr lang="en-US"/>
              <a:t>Genome Biology, 2021</a:t>
            </a:r>
          </a:p>
          <a:p>
            <a:r>
              <a:rPr lang="en-US"/>
              <a:t>[</a:t>
            </a:r>
            <a:r>
              <a:rPr lang="en-US">
                <a:hlinkClick r:id="rId3"/>
              </a:rPr>
              <a:t>Source code</a:t>
            </a:r>
            <a:r>
              <a:rPr lang="en-US"/>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20330942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F5BA-C137-3E47-A1E4-BA8114FE8F23}"/>
              </a:ext>
            </a:extLst>
          </p:cNvPr>
          <p:cNvSpPr>
            <a:spLocks noGrp="1"/>
          </p:cNvSpPr>
          <p:nvPr>
            <p:ph type="title"/>
          </p:nvPr>
        </p:nvSpPr>
        <p:spPr/>
        <p:txBody>
          <a:bodyPr/>
          <a:lstStyle/>
          <a:p>
            <a:r>
              <a:rPr lang="en-US"/>
              <a:t>Feedback From Our Community!</a:t>
            </a:r>
          </a:p>
        </p:txBody>
      </p:sp>
      <p:sp>
        <p:nvSpPr>
          <p:cNvPr id="4" name="Slide Number Placeholder 3">
            <a:extLst>
              <a:ext uri="{FF2B5EF4-FFF2-40B4-BE49-F238E27FC236}">
                <a16:creationId xmlns:a16="http://schemas.microsoft.com/office/drawing/2014/main" id="{4D4AB7DE-37BF-884D-868D-E48E2A58322F}"/>
              </a:ext>
            </a:extLst>
          </p:cNvPr>
          <p:cNvSpPr>
            <a:spLocks noGrp="1"/>
          </p:cNvSpPr>
          <p:nvPr>
            <p:ph type="sldNum" sz="quarter" idx="11"/>
          </p:nvPr>
        </p:nvSpPr>
        <p:spPr/>
        <p:txBody>
          <a:bodyPr/>
          <a:lstStyle/>
          <a:p>
            <a:fld id="{323594FA-E141-4234-AE05-360401972BE7}" type="slidenum">
              <a:rPr lang="en-US" altLang="en-US" smtClean="0"/>
              <a:pPr/>
              <a:t>31</a:t>
            </a:fld>
            <a:endParaRPr lang="en-US" altLang="en-US"/>
          </a:p>
        </p:txBody>
      </p:sp>
      <p:sp>
        <p:nvSpPr>
          <p:cNvPr id="11" name="Rectangle 10">
            <a:extLst>
              <a:ext uri="{FF2B5EF4-FFF2-40B4-BE49-F238E27FC236}">
                <a16:creationId xmlns:a16="http://schemas.microsoft.com/office/drawing/2014/main" id="{FE055ADA-4CEF-0E42-BE10-5CCBAA16B97D}"/>
              </a:ext>
            </a:extLst>
          </p:cNvPr>
          <p:cNvSpPr/>
          <p:nvPr/>
        </p:nvSpPr>
        <p:spPr>
          <a:xfrm>
            <a:off x="1403628" y="6402944"/>
            <a:ext cx="6717224" cy="369332"/>
          </a:xfrm>
          <a:prstGeom prst="rect">
            <a:avLst/>
          </a:prstGeom>
        </p:spPr>
        <p:txBody>
          <a:bodyPr wrap="square">
            <a:spAutoFit/>
          </a:bodyPr>
          <a:lstStyle/>
          <a:p>
            <a:r>
              <a:rPr lang="en-US">
                <a:hlinkClick r:id="rId2"/>
              </a:rPr>
              <a:t>https://twitter.com/mealser/status/1435223377644503040</a:t>
            </a:r>
            <a:r>
              <a:rPr lang="en-US"/>
              <a:t> </a:t>
            </a:r>
          </a:p>
        </p:txBody>
      </p:sp>
      <p:pic>
        <p:nvPicPr>
          <p:cNvPr id="6" name="Content Placeholder 5">
            <a:extLst>
              <a:ext uri="{FF2B5EF4-FFF2-40B4-BE49-F238E27FC236}">
                <a16:creationId xmlns:a16="http://schemas.microsoft.com/office/drawing/2014/main" id="{54EF3632-9060-A446-A340-8F8AE141A7F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9936" y="3717032"/>
            <a:ext cx="6399928" cy="1547235"/>
          </a:xfrm>
        </p:spPr>
      </p:pic>
      <p:pic>
        <p:nvPicPr>
          <p:cNvPr id="15" name="Picture 14">
            <a:extLst>
              <a:ext uri="{FF2B5EF4-FFF2-40B4-BE49-F238E27FC236}">
                <a16:creationId xmlns:a16="http://schemas.microsoft.com/office/drawing/2014/main" id="{5CE845DA-55E8-1E4A-8594-12FFBEAD0C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2060848"/>
            <a:ext cx="6399928" cy="1547235"/>
          </a:xfrm>
          <a:prstGeom prst="rect">
            <a:avLst/>
          </a:prstGeom>
        </p:spPr>
      </p:pic>
      <p:grpSp>
        <p:nvGrpSpPr>
          <p:cNvPr id="17" name="Group 16">
            <a:extLst>
              <a:ext uri="{FF2B5EF4-FFF2-40B4-BE49-F238E27FC236}">
                <a16:creationId xmlns:a16="http://schemas.microsoft.com/office/drawing/2014/main" id="{7EA2A1E7-0593-3241-A549-240A48BF5ECA}"/>
              </a:ext>
            </a:extLst>
          </p:cNvPr>
          <p:cNvGrpSpPr/>
          <p:nvPr/>
        </p:nvGrpSpPr>
        <p:grpSpPr>
          <a:xfrm>
            <a:off x="238257" y="764704"/>
            <a:ext cx="6399926" cy="1224137"/>
            <a:chOff x="152400" y="380343"/>
            <a:chExt cx="6934200" cy="1326329"/>
          </a:xfrm>
        </p:grpSpPr>
        <p:pic>
          <p:nvPicPr>
            <p:cNvPr id="8" name="Picture 7">
              <a:extLst>
                <a:ext uri="{FF2B5EF4-FFF2-40B4-BE49-F238E27FC236}">
                  <a16:creationId xmlns:a16="http://schemas.microsoft.com/office/drawing/2014/main" id="{704FBF4E-7E8D-7F4C-A1C9-C562820D3493}"/>
                </a:ext>
              </a:extLst>
            </p:cNvPr>
            <p:cNvPicPr>
              <a:picLocks noChangeAspect="1"/>
            </p:cNvPicPr>
            <p:nvPr/>
          </p:nvPicPr>
          <p:blipFill rotWithShape="1">
            <a:blip r:embed="rId5">
              <a:extLst>
                <a:ext uri="{28A0092B-C50C-407E-A947-70E740481C1C}">
                  <a14:useLocalDpi xmlns:a14="http://schemas.microsoft.com/office/drawing/2010/main" val="0"/>
                </a:ext>
              </a:extLst>
            </a:blip>
            <a:srcRect t="53699" b="24190"/>
            <a:stretch/>
          </p:blipFill>
          <p:spPr>
            <a:xfrm>
              <a:off x="152400" y="1198398"/>
              <a:ext cx="6934200" cy="508274"/>
            </a:xfrm>
            <a:prstGeom prst="rect">
              <a:avLst/>
            </a:prstGeom>
          </p:spPr>
        </p:pic>
        <p:pic>
          <p:nvPicPr>
            <p:cNvPr id="16" name="Picture 15">
              <a:extLst>
                <a:ext uri="{FF2B5EF4-FFF2-40B4-BE49-F238E27FC236}">
                  <a16:creationId xmlns:a16="http://schemas.microsoft.com/office/drawing/2014/main" id="{281D1E95-05C4-F342-9A7D-4030F157F089}"/>
                </a:ext>
              </a:extLst>
            </p:cNvPr>
            <p:cNvPicPr>
              <a:picLocks noChangeAspect="1"/>
            </p:cNvPicPr>
            <p:nvPr/>
          </p:nvPicPr>
          <p:blipFill rotWithShape="1">
            <a:blip r:embed="rId5">
              <a:extLst>
                <a:ext uri="{28A0092B-C50C-407E-A947-70E740481C1C}">
                  <a14:useLocalDpi xmlns:a14="http://schemas.microsoft.com/office/drawing/2010/main" val="0"/>
                </a:ext>
              </a:extLst>
            </a:blip>
            <a:srcRect b="64557"/>
            <a:stretch/>
          </p:blipFill>
          <p:spPr>
            <a:xfrm>
              <a:off x="152400" y="380343"/>
              <a:ext cx="6934200" cy="814744"/>
            </a:xfrm>
            <a:prstGeom prst="rect">
              <a:avLst/>
            </a:prstGeom>
          </p:spPr>
        </p:pic>
      </p:grpSp>
      <p:pic>
        <p:nvPicPr>
          <p:cNvPr id="19" name="Picture 18">
            <a:extLst>
              <a:ext uri="{FF2B5EF4-FFF2-40B4-BE49-F238E27FC236}">
                <a16:creationId xmlns:a16="http://schemas.microsoft.com/office/drawing/2014/main" id="{E6BCC8A6-0724-AA42-8DFD-8D2DB3BD4E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3856" y="5373216"/>
            <a:ext cx="6845344" cy="1054933"/>
          </a:xfrm>
          <a:prstGeom prst="rect">
            <a:avLst/>
          </a:prstGeom>
        </p:spPr>
      </p:pic>
    </p:spTree>
    <p:extLst>
      <p:ext uri="{BB962C8B-B14F-4D97-AF65-F5344CB8AC3E}">
        <p14:creationId xmlns:p14="http://schemas.microsoft.com/office/powerpoint/2010/main" val="3366629957"/>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4341C-2EAE-A948-ADCB-271BB8018D4F}"/>
              </a:ext>
            </a:extLst>
          </p:cNvPr>
          <p:cNvSpPr>
            <a:spLocks noGrp="1"/>
          </p:cNvSpPr>
          <p:nvPr>
            <p:ph type="title"/>
          </p:nvPr>
        </p:nvSpPr>
        <p:spPr/>
        <p:txBody>
          <a:bodyPr/>
          <a:lstStyle/>
          <a:p>
            <a:r>
              <a:rPr lang="en-US"/>
              <a:t>More on Accelerating Genome Analysis ...</a:t>
            </a:r>
          </a:p>
        </p:txBody>
      </p:sp>
      <p:sp>
        <p:nvSpPr>
          <p:cNvPr id="4" name="Slide Number Placeholder 3">
            <a:extLst>
              <a:ext uri="{FF2B5EF4-FFF2-40B4-BE49-F238E27FC236}">
                <a16:creationId xmlns:a16="http://schemas.microsoft.com/office/drawing/2014/main" id="{A59132A2-2D38-7044-A24D-1D93AB64C1BC}"/>
              </a:ext>
            </a:extLst>
          </p:cNvPr>
          <p:cNvSpPr>
            <a:spLocks noGrp="1"/>
          </p:cNvSpPr>
          <p:nvPr>
            <p:ph type="sldNum" sz="quarter" idx="11"/>
          </p:nvPr>
        </p:nvSpPr>
        <p:spPr/>
        <p:txBody>
          <a:bodyPr/>
          <a:lstStyle/>
          <a:p>
            <a:pPr>
              <a:defRPr/>
            </a:pPr>
            <a:fld id="{8DE33320-76E4-0249-8CA9-3902D97168FA}" type="slidenum">
              <a:rPr lang="en-US" altLang="en-US" smtClean="0"/>
              <a:pPr>
                <a:defRPr/>
              </a:pPr>
              <a:t>32</a:t>
            </a:fld>
            <a:endParaRPr lang="en-US" altLang="en-US"/>
          </a:p>
        </p:txBody>
      </p:sp>
      <p:sp>
        <p:nvSpPr>
          <p:cNvPr id="5" name="Content Placeholder 2">
            <a:extLst>
              <a:ext uri="{FF2B5EF4-FFF2-40B4-BE49-F238E27FC236}">
                <a16:creationId xmlns:a16="http://schemas.microsoft.com/office/drawing/2014/main" id="{81770616-0C6B-844F-9D35-B0D5F0A1A4CD}"/>
              </a:ext>
            </a:extLst>
          </p:cNvPr>
          <p:cNvSpPr>
            <a:spLocks noGrp="1"/>
          </p:cNvSpPr>
          <p:nvPr>
            <p:ph idx="1"/>
          </p:nvPr>
        </p:nvSpPr>
        <p:spPr>
          <a:xfrm>
            <a:off x="228600" y="908720"/>
            <a:ext cx="8610600" cy="5339680"/>
          </a:xfrm>
        </p:spPr>
        <p:txBody>
          <a:bodyPr/>
          <a:lstStyle/>
          <a:p>
            <a:r>
              <a:rPr lang="en-US" sz="1600"/>
              <a:t>Mohammed </a:t>
            </a:r>
            <a:r>
              <a:rPr lang="en-US" sz="1600" err="1"/>
              <a:t>Alser</a:t>
            </a:r>
            <a:r>
              <a:rPr lang="en-US" sz="1600"/>
              <a:t>,</a:t>
            </a:r>
            <a:br>
              <a:rPr lang="en-US" sz="1600"/>
            </a:br>
            <a:r>
              <a:rPr lang="en-US" sz="1600" b="1">
                <a:hlinkClick r:id="rId2"/>
              </a:rPr>
              <a:t>"Accelerating Genome Analysis: A Primer on an Ongoing Journey"</a:t>
            </a:r>
            <a:br>
              <a:rPr lang="en-US" sz="1600"/>
            </a:br>
            <a:r>
              <a:rPr lang="en-US" sz="1600" i="1"/>
              <a:t>Talk at </a:t>
            </a:r>
            <a:r>
              <a:rPr lang="en-US" sz="1600" i="1">
                <a:hlinkClick r:id="rId3"/>
              </a:rPr>
              <a:t>RECOMB 2021</a:t>
            </a:r>
            <a:r>
              <a:rPr lang="en-US" sz="1600"/>
              <a:t>, Virtual, August 30, 2021.</a:t>
            </a:r>
            <a:br>
              <a:rPr lang="en-US" sz="1600"/>
            </a:br>
            <a:r>
              <a:rPr lang="en-US" sz="1600"/>
              <a:t>[</a:t>
            </a:r>
            <a:r>
              <a:rPr lang="en-US" sz="1600">
                <a:hlinkClick r:id="rId4"/>
              </a:rPr>
              <a:t>Slides (pptx)</a:t>
            </a:r>
            <a:r>
              <a:rPr lang="en-US" sz="1600"/>
              <a:t> </a:t>
            </a:r>
            <a:r>
              <a:rPr lang="en-US" sz="1600">
                <a:hlinkClick r:id="rId5"/>
              </a:rPr>
              <a:t>(pdf)]</a:t>
            </a:r>
            <a:br>
              <a:rPr lang="en-US" sz="1600"/>
            </a:br>
            <a:r>
              <a:rPr lang="en-US" sz="1600"/>
              <a:t>[</a:t>
            </a:r>
            <a:r>
              <a:rPr lang="en-US" sz="1600">
                <a:hlinkClick r:id="rId2"/>
              </a:rPr>
              <a:t>Talk Video </a:t>
            </a:r>
            <a:r>
              <a:rPr lang="en-US" sz="1600"/>
              <a:t>(27 minutes)]</a:t>
            </a:r>
            <a:br>
              <a:rPr lang="en-US" sz="1600"/>
            </a:br>
            <a:r>
              <a:rPr lang="en-US" sz="1600"/>
              <a:t>[</a:t>
            </a:r>
            <a:r>
              <a:rPr lang="en-US" sz="1600">
                <a:hlinkClick r:id="rId6"/>
              </a:rPr>
              <a:t>Related Invited Paper (at IEEE Micro, 2020)</a:t>
            </a:r>
            <a:r>
              <a:rPr lang="en-US" sz="1600"/>
              <a:t>]</a:t>
            </a:r>
          </a:p>
          <a:p>
            <a:pPr marL="0" indent="0">
              <a:buNone/>
            </a:pPr>
            <a:endParaRPr lang="en-US" sz="1600"/>
          </a:p>
        </p:txBody>
      </p:sp>
      <p:pic>
        <p:nvPicPr>
          <p:cNvPr id="8" name="Picture 7">
            <a:extLst>
              <a:ext uri="{FF2B5EF4-FFF2-40B4-BE49-F238E27FC236}">
                <a16:creationId xmlns:a16="http://schemas.microsoft.com/office/drawing/2014/main" id="{679822B8-D0BA-4E4B-97D6-D71656C6736C}"/>
              </a:ext>
            </a:extLst>
          </p:cNvPr>
          <p:cNvPicPr>
            <a:picLocks noChangeAspect="1"/>
          </p:cNvPicPr>
          <p:nvPr/>
        </p:nvPicPr>
        <p:blipFill rotWithShape="1">
          <a:blip r:embed="rId7">
            <a:extLst>
              <a:ext uri="{28A0092B-C50C-407E-A947-70E740481C1C}">
                <a14:useLocalDpi xmlns:a14="http://schemas.microsoft.com/office/drawing/2010/main" val="0"/>
              </a:ext>
            </a:extLst>
          </a:blip>
          <a:srcRect b="18520"/>
          <a:stretch/>
        </p:blipFill>
        <p:spPr>
          <a:xfrm>
            <a:off x="1244969" y="2429563"/>
            <a:ext cx="6654062" cy="4345887"/>
          </a:xfrm>
          <a:prstGeom prst="rect">
            <a:avLst/>
          </a:prstGeom>
        </p:spPr>
      </p:pic>
    </p:spTree>
    <p:extLst>
      <p:ext uri="{BB962C8B-B14F-4D97-AF65-F5344CB8AC3E}">
        <p14:creationId xmlns:p14="http://schemas.microsoft.com/office/powerpoint/2010/main" val="296205030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B203290-7905-C345-BB61-BD1C7D7E31DB}"/>
              </a:ext>
            </a:extLst>
          </p:cNvPr>
          <p:cNvSpPr>
            <a:spLocks noGrp="1"/>
          </p:cNvSpPr>
          <p:nvPr>
            <p:ph type="title"/>
          </p:nvPr>
        </p:nvSpPr>
        <p:spPr/>
        <p:txBody>
          <a:bodyPr/>
          <a:lstStyle/>
          <a:p>
            <a:r>
              <a:rPr lang="en-US"/>
              <a:t>More on Intelligent Genome Analysis …</a:t>
            </a:r>
          </a:p>
        </p:txBody>
      </p:sp>
      <p:sp>
        <p:nvSpPr>
          <p:cNvPr id="3" name="Slide Number Placeholder 2">
            <a:extLst>
              <a:ext uri="{FF2B5EF4-FFF2-40B4-BE49-F238E27FC236}">
                <a16:creationId xmlns:a16="http://schemas.microsoft.com/office/drawing/2014/main" id="{FA98F4C2-E230-634A-9228-6DE5923E1D6D}"/>
              </a:ext>
            </a:extLst>
          </p:cNvPr>
          <p:cNvSpPr>
            <a:spLocks noGrp="1"/>
          </p:cNvSpPr>
          <p:nvPr>
            <p:ph type="sldNum" sz="quarter" idx="11"/>
          </p:nvPr>
        </p:nvSpPr>
        <p:spPr/>
        <p:txBody>
          <a:bodyPr/>
          <a:lstStyle/>
          <a:p>
            <a:fld id="{018A7077-2B78-4FB5-8F56-24239751AEF0}" type="slidenum">
              <a:rPr lang="en-US" altLang="en-US" smtClean="0"/>
              <a:pPr/>
              <a:t>33</a:t>
            </a:fld>
            <a:endParaRPr lang="en-US" altLang="en-US"/>
          </a:p>
        </p:txBody>
      </p:sp>
      <p:sp>
        <p:nvSpPr>
          <p:cNvPr id="7" name="Content Placeholder 2">
            <a:extLst>
              <a:ext uri="{FF2B5EF4-FFF2-40B4-BE49-F238E27FC236}">
                <a16:creationId xmlns:a16="http://schemas.microsoft.com/office/drawing/2014/main" id="{274839FD-1DE6-0C4A-A337-0D270D828AEA}"/>
              </a:ext>
            </a:extLst>
          </p:cNvPr>
          <p:cNvSpPr txBox="1">
            <a:spLocks/>
          </p:cNvSpPr>
          <p:nvPr/>
        </p:nvSpPr>
        <p:spPr>
          <a:xfrm>
            <a:off x="228600" y="908720"/>
            <a:ext cx="8915400" cy="5339680"/>
          </a:xfrm>
          <a:prstGeom prst="rect">
            <a:avLst/>
          </a:prstGeom>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1600" kern="0"/>
              <a:t>Mohammed </a:t>
            </a:r>
            <a:r>
              <a:rPr lang="en-US" sz="1600" kern="0" err="1"/>
              <a:t>Alser</a:t>
            </a:r>
            <a:r>
              <a:rPr lang="en-US" sz="1600" kern="0"/>
              <a:t>,</a:t>
            </a:r>
            <a:br>
              <a:rPr lang="en-US" sz="1600" kern="0"/>
            </a:br>
            <a:r>
              <a:rPr lang="en-US" sz="1600" b="1" kern="0">
                <a:hlinkClick r:id="rId2"/>
              </a:rPr>
              <a:t>"Computer Architecture - Lecture 10: Intelligent Genome Analysis"</a:t>
            </a:r>
            <a:br>
              <a:rPr lang="en-US" sz="1600" kern="0">
                <a:hlinkClick r:id="rId3"/>
              </a:rPr>
            </a:br>
            <a:r>
              <a:rPr lang="en-US" sz="1600" i="1" kern="0"/>
              <a:t>ETH Zurich, Computer Architecture Course, Fall2021, Lecture 10, </a:t>
            </a:r>
            <a:r>
              <a:rPr lang="en-US" sz="1600" kern="0"/>
              <a:t>Virtual, 29 October 2021.</a:t>
            </a:r>
            <a:br>
              <a:rPr lang="en-US" sz="1600" kern="0"/>
            </a:br>
            <a:r>
              <a:rPr lang="en-US" sz="1600" kern="0"/>
              <a:t>[</a:t>
            </a:r>
            <a:r>
              <a:rPr lang="en-US" sz="1600" kern="0">
                <a:hlinkClick r:id="rId4"/>
              </a:rPr>
              <a:t>Slides (pptx)</a:t>
            </a:r>
            <a:r>
              <a:rPr lang="en-US" sz="1600" kern="0"/>
              <a:t> </a:t>
            </a:r>
            <a:r>
              <a:rPr lang="en-US" sz="1600" kern="0">
                <a:hlinkClick r:id="rId5"/>
              </a:rPr>
              <a:t>(pdf)]</a:t>
            </a:r>
            <a:br>
              <a:rPr lang="en-US" sz="1600" kern="0"/>
            </a:br>
            <a:r>
              <a:rPr lang="en-US" sz="1600" kern="0"/>
              <a:t>[</a:t>
            </a:r>
            <a:r>
              <a:rPr lang="en-US" sz="1600" kern="0">
                <a:hlinkClick r:id="rId2"/>
              </a:rPr>
              <a:t>Talk Video </a:t>
            </a:r>
            <a:r>
              <a:rPr lang="en-US" sz="1600" kern="0"/>
              <a:t>(3 hour 2 minutes, including Q&amp;A)]</a:t>
            </a:r>
            <a:br>
              <a:rPr lang="en-US" sz="1600" kern="0"/>
            </a:br>
            <a:r>
              <a:rPr lang="en-US" sz="1600" kern="0"/>
              <a:t>[</a:t>
            </a:r>
            <a:r>
              <a:rPr lang="en-US" sz="1600" kern="0">
                <a:hlinkClick r:id="rId6"/>
              </a:rPr>
              <a:t>Related Invited Paper (at IEEE Micro, 2020)</a:t>
            </a:r>
            <a:r>
              <a:rPr lang="en-US" sz="1600" kern="0"/>
              <a:t>]</a:t>
            </a:r>
          </a:p>
          <a:p>
            <a:pPr marL="0" indent="0">
              <a:buFont typeface="Wingdings" pitchFamily="2" charset="2"/>
              <a:buNone/>
            </a:pPr>
            <a:endParaRPr lang="en-US" sz="1600" kern="0"/>
          </a:p>
        </p:txBody>
      </p:sp>
      <p:pic>
        <p:nvPicPr>
          <p:cNvPr id="4" name="Picture 3">
            <a:extLst>
              <a:ext uri="{FF2B5EF4-FFF2-40B4-BE49-F238E27FC236}">
                <a16:creationId xmlns:a16="http://schemas.microsoft.com/office/drawing/2014/main" id="{507794C3-8FB5-3C43-858A-05C18BF763D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59632" y="2616661"/>
            <a:ext cx="6012160" cy="4084177"/>
          </a:xfrm>
          <a:prstGeom prst="rect">
            <a:avLst/>
          </a:prstGeom>
        </p:spPr>
      </p:pic>
    </p:spTree>
    <p:extLst>
      <p:ext uri="{BB962C8B-B14F-4D97-AF65-F5344CB8AC3E}">
        <p14:creationId xmlns:p14="http://schemas.microsoft.com/office/powerpoint/2010/main" val="411232675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B203290-7905-C345-BB61-BD1C7D7E31DB}"/>
              </a:ext>
            </a:extLst>
          </p:cNvPr>
          <p:cNvSpPr>
            <a:spLocks noGrp="1"/>
          </p:cNvSpPr>
          <p:nvPr>
            <p:ph type="title"/>
          </p:nvPr>
        </p:nvSpPr>
        <p:spPr/>
        <p:txBody>
          <a:bodyPr/>
          <a:lstStyle/>
          <a:p>
            <a:r>
              <a:rPr lang="en-US"/>
              <a:t>More on Intelligent Genome Analysis …</a:t>
            </a:r>
          </a:p>
        </p:txBody>
      </p:sp>
      <p:sp>
        <p:nvSpPr>
          <p:cNvPr id="3" name="Slide Number Placeholder 2">
            <a:extLst>
              <a:ext uri="{FF2B5EF4-FFF2-40B4-BE49-F238E27FC236}">
                <a16:creationId xmlns:a16="http://schemas.microsoft.com/office/drawing/2014/main" id="{FA98F4C2-E230-634A-9228-6DE5923E1D6D}"/>
              </a:ext>
            </a:extLst>
          </p:cNvPr>
          <p:cNvSpPr>
            <a:spLocks noGrp="1"/>
          </p:cNvSpPr>
          <p:nvPr>
            <p:ph type="sldNum" sz="quarter" idx="11"/>
          </p:nvPr>
        </p:nvSpPr>
        <p:spPr/>
        <p:txBody>
          <a:bodyPr/>
          <a:lstStyle/>
          <a:p>
            <a:fld id="{018A7077-2B78-4FB5-8F56-24239751AEF0}" type="slidenum">
              <a:rPr lang="en-US" altLang="en-US" smtClean="0"/>
              <a:pPr/>
              <a:t>34</a:t>
            </a:fld>
            <a:endParaRPr lang="en-US" altLang="en-US"/>
          </a:p>
        </p:txBody>
      </p:sp>
      <p:pic>
        <p:nvPicPr>
          <p:cNvPr id="5" name="Picture 4">
            <a:extLst>
              <a:ext uri="{FF2B5EF4-FFF2-40B4-BE49-F238E27FC236}">
                <a16:creationId xmlns:a16="http://schemas.microsoft.com/office/drawing/2014/main" id="{2ECD8307-AEA8-7448-866F-CFD5B4797B8A}"/>
              </a:ext>
            </a:extLst>
          </p:cNvPr>
          <p:cNvPicPr>
            <a:picLocks noChangeAspect="1"/>
          </p:cNvPicPr>
          <p:nvPr/>
        </p:nvPicPr>
        <p:blipFill rotWithShape="1">
          <a:blip r:embed="rId2">
            <a:extLst>
              <a:ext uri="{28A0092B-C50C-407E-A947-70E740481C1C}">
                <a14:useLocalDpi xmlns:a14="http://schemas.microsoft.com/office/drawing/2010/main" val="0"/>
              </a:ext>
            </a:extLst>
          </a:blip>
          <a:srcRect t="4114"/>
          <a:stretch/>
        </p:blipFill>
        <p:spPr>
          <a:xfrm>
            <a:off x="1219200" y="2649047"/>
            <a:ext cx="6401790" cy="3897803"/>
          </a:xfrm>
          <a:prstGeom prst="rect">
            <a:avLst/>
          </a:prstGeom>
        </p:spPr>
      </p:pic>
      <p:sp>
        <p:nvSpPr>
          <p:cNvPr id="7" name="Content Placeholder 2">
            <a:extLst>
              <a:ext uri="{FF2B5EF4-FFF2-40B4-BE49-F238E27FC236}">
                <a16:creationId xmlns:a16="http://schemas.microsoft.com/office/drawing/2014/main" id="{274839FD-1DE6-0C4A-A337-0D270D828AEA}"/>
              </a:ext>
            </a:extLst>
          </p:cNvPr>
          <p:cNvSpPr txBox="1">
            <a:spLocks/>
          </p:cNvSpPr>
          <p:nvPr/>
        </p:nvSpPr>
        <p:spPr>
          <a:xfrm>
            <a:off x="228600" y="908720"/>
            <a:ext cx="8610600" cy="5339680"/>
          </a:xfrm>
          <a:prstGeom prst="rect">
            <a:avLst/>
          </a:prstGeom>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1600" kern="0"/>
              <a:t>Mohammed </a:t>
            </a:r>
            <a:r>
              <a:rPr lang="en-US" sz="1600" kern="0" err="1"/>
              <a:t>Alser</a:t>
            </a:r>
            <a:r>
              <a:rPr lang="en-US" sz="1600" kern="0"/>
              <a:t>,</a:t>
            </a:r>
            <a:br>
              <a:rPr lang="en-US" sz="1600" kern="0"/>
            </a:br>
            <a:r>
              <a:rPr lang="en-US" sz="1600" b="1" kern="0">
                <a:hlinkClick r:id="rId3"/>
              </a:rPr>
              <a:t>"Computer Architecture - Lecture 8: Intelligent Genome Analysis"</a:t>
            </a:r>
            <a:br>
              <a:rPr lang="en-US" sz="1600" kern="0">
                <a:hlinkClick r:id="rId3"/>
              </a:rPr>
            </a:br>
            <a:r>
              <a:rPr lang="en-US" sz="1600" i="1" kern="0"/>
              <a:t>ETH Zurich, Computer Architecture Course, Lecture 8, </a:t>
            </a:r>
            <a:r>
              <a:rPr lang="en-US" sz="1600" kern="0"/>
              <a:t>Virtual, 15 October 2021.</a:t>
            </a:r>
            <a:br>
              <a:rPr lang="en-US" sz="1600" kern="0"/>
            </a:br>
            <a:r>
              <a:rPr lang="en-US" sz="1600" kern="0"/>
              <a:t>[</a:t>
            </a:r>
            <a:r>
              <a:rPr lang="en-US" sz="1600" kern="0">
                <a:hlinkClick r:id="rId4"/>
              </a:rPr>
              <a:t>Slides (pptx)</a:t>
            </a:r>
            <a:r>
              <a:rPr lang="en-US" sz="1600" kern="0"/>
              <a:t> </a:t>
            </a:r>
            <a:r>
              <a:rPr lang="en-US" sz="1600" kern="0">
                <a:hlinkClick r:id="rId5"/>
              </a:rPr>
              <a:t>(pdf)]</a:t>
            </a:r>
            <a:br>
              <a:rPr lang="en-US" sz="1600" kern="0"/>
            </a:br>
            <a:r>
              <a:rPr lang="en-US" sz="1600" kern="0"/>
              <a:t>[</a:t>
            </a:r>
            <a:r>
              <a:rPr lang="en-US" sz="1600" kern="0">
                <a:hlinkClick r:id="rId3"/>
              </a:rPr>
              <a:t>Talk Video</a:t>
            </a:r>
            <a:r>
              <a:rPr lang="en-US" sz="1600" kern="0">
                <a:hlinkClick r:id="rId6"/>
              </a:rPr>
              <a:t> </a:t>
            </a:r>
            <a:r>
              <a:rPr lang="en-US" sz="1600" kern="0"/>
              <a:t>(2 hour 54 minutes, including Q&amp;A)]</a:t>
            </a:r>
            <a:br>
              <a:rPr lang="en-US" sz="1600" kern="0"/>
            </a:br>
            <a:r>
              <a:rPr lang="en-US" sz="1600" kern="0"/>
              <a:t>[</a:t>
            </a:r>
            <a:r>
              <a:rPr lang="en-US" sz="1600" kern="0">
                <a:hlinkClick r:id="rId7"/>
              </a:rPr>
              <a:t>Related Invited Paper (at IEEE Micro, 2020)</a:t>
            </a:r>
            <a:r>
              <a:rPr lang="en-US" sz="1600" kern="0"/>
              <a:t>]</a:t>
            </a:r>
          </a:p>
          <a:p>
            <a:pPr marL="0" indent="0">
              <a:buFont typeface="Wingdings" pitchFamily="2" charset="2"/>
              <a:buNone/>
            </a:pPr>
            <a:endParaRPr lang="en-US" sz="1600" kern="0"/>
          </a:p>
        </p:txBody>
      </p:sp>
    </p:spTree>
    <p:extLst>
      <p:ext uri="{BB962C8B-B14F-4D97-AF65-F5344CB8AC3E}">
        <p14:creationId xmlns:p14="http://schemas.microsoft.com/office/powerpoint/2010/main" val="196796237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4AD78-64D2-9C47-B050-A2D2C6E7DA86}"/>
              </a:ext>
            </a:extLst>
          </p:cNvPr>
          <p:cNvSpPr>
            <a:spLocks noGrp="1"/>
          </p:cNvSpPr>
          <p:nvPr>
            <p:ph type="title"/>
          </p:nvPr>
        </p:nvSpPr>
        <p:spPr/>
        <p:txBody>
          <a:bodyPr/>
          <a:lstStyle/>
          <a:p>
            <a:r>
              <a:rPr lang="en-US"/>
              <a:t>More on Fast Genome Analysis …</a:t>
            </a:r>
          </a:p>
        </p:txBody>
      </p:sp>
      <p:sp>
        <p:nvSpPr>
          <p:cNvPr id="3" name="Content Placeholder 2">
            <a:extLst>
              <a:ext uri="{FF2B5EF4-FFF2-40B4-BE49-F238E27FC236}">
                <a16:creationId xmlns:a16="http://schemas.microsoft.com/office/drawing/2014/main" id="{51802AAD-62B5-594C-82AB-3F845A08141C}"/>
              </a:ext>
            </a:extLst>
          </p:cNvPr>
          <p:cNvSpPr>
            <a:spLocks noGrp="1"/>
          </p:cNvSpPr>
          <p:nvPr>
            <p:ph idx="1"/>
          </p:nvPr>
        </p:nvSpPr>
        <p:spPr>
          <a:xfrm>
            <a:off x="228600" y="908720"/>
            <a:ext cx="8610600" cy="5339680"/>
          </a:xfrm>
        </p:spPr>
        <p:txBody>
          <a:bodyPr/>
          <a:lstStyle/>
          <a:p>
            <a:r>
              <a:rPr lang="en-US" sz="1600" err="1"/>
              <a:t>Onur</a:t>
            </a:r>
            <a:r>
              <a:rPr lang="en-US" sz="1600"/>
              <a:t> </a:t>
            </a:r>
            <a:r>
              <a:rPr lang="en-US" sz="1600" err="1"/>
              <a:t>Mutlu</a:t>
            </a:r>
            <a:r>
              <a:rPr lang="en-US" sz="1600"/>
              <a:t>,</a:t>
            </a:r>
            <a:br>
              <a:rPr lang="en-US" sz="1600"/>
            </a:br>
            <a:r>
              <a:rPr lang="en-US" sz="1600" b="1">
                <a:hlinkClick r:id="rId2"/>
              </a:rPr>
              <a:t>"Accelerating Genome Analysis: A Primer on an Ongoing Journey"</a:t>
            </a:r>
            <a:br>
              <a:rPr lang="en-US" sz="1600"/>
            </a:br>
            <a:r>
              <a:rPr lang="en-US" sz="1600" i="1"/>
              <a:t>Invited Lecture at </a:t>
            </a:r>
            <a:r>
              <a:rPr lang="en-US" sz="1600" i="1">
                <a:hlinkClick r:id="rId3"/>
              </a:rPr>
              <a:t>Technion</a:t>
            </a:r>
            <a:r>
              <a:rPr lang="en-US" sz="1600"/>
              <a:t>, Virtual, 26 January 2021.</a:t>
            </a:r>
            <a:br>
              <a:rPr lang="en-US" sz="1600"/>
            </a:br>
            <a:r>
              <a:rPr lang="en-US" sz="1600"/>
              <a:t>[</a:t>
            </a:r>
            <a:r>
              <a:rPr lang="en-US" sz="1600">
                <a:hlinkClick r:id="rId2"/>
              </a:rPr>
              <a:t>Slides (pptx)</a:t>
            </a:r>
            <a:r>
              <a:rPr lang="en-US" sz="1600"/>
              <a:t> </a:t>
            </a:r>
            <a:r>
              <a:rPr lang="en-US" sz="1600">
                <a:hlinkClick r:id="rId4"/>
              </a:rPr>
              <a:t>(pdf)</a:t>
            </a:r>
            <a:r>
              <a:rPr lang="en-US" sz="1600"/>
              <a:t>]</a:t>
            </a:r>
            <a:br>
              <a:rPr lang="en-US" sz="1600"/>
            </a:br>
            <a:r>
              <a:rPr lang="en-US" sz="1600"/>
              <a:t>[</a:t>
            </a:r>
            <a:r>
              <a:rPr lang="en-US" sz="1600">
                <a:hlinkClick r:id="rId5"/>
              </a:rPr>
              <a:t>Talk Video </a:t>
            </a:r>
            <a:r>
              <a:rPr lang="en-US" sz="1600"/>
              <a:t>(1 hour 37 minutes, including Q&amp;A)]</a:t>
            </a:r>
            <a:br>
              <a:rPr lang="en-US" sz="1600"/>
            </a:br>
            <a:r>
              <a:rPr lang="en-US" sz="1600"/>
              <a:t>[</a:t>
            </a:r>
            <a:r>
              <a:rPr lang="en-US" sz="1600">
                <a:hlinkClick r:id="rId6"/>
              </a:rPr>
              <a:t>Related Invited Paper (at IEEE Micro, 2020)</a:t>
            </a:r>
            <a:r>
              <a:rPr lang="en-US" sz="1600"/>
              <a:t>]</a:t>
            </a:r>
          </a:p>
          <a:p>
            <a:pPr marL="0" indent="0">
              <a:buNone/>
            </a:pPr>
            <a:endParaRPr lang="en-US" sz="1600"/>
          </a:p>
        </p:txBody>
      </p:sp>
      <p:sp>
        <p:nvSpPr>
          <p:cNvPr id="4" name="Slide Number Placeholder 3">
            <a:extLst>
              <a:ext uri="{FF2B5EF4-FFF2-40B4-BE49-F238E27FC236}">
                <a16:creationId xmlns:a16="http://schemas.microsoft.com/office/drawing/2014/main" id="{42A122B2-35CC-C64B-B5EA-4870A730338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hlinkClick r:id="rId7"/>
            <a:extLst>
              <a:ext uri="{FF2B5EF4-FFF2-40B4-BE49-F238E27FC236}">
                <a16:creationId xmlns:a16="http://schemas.microsoft.com/office/drawing/2014/main" id="{63062A44-6117-B242-BB5D-88FC9FCE611C}"/>
              </a:ext>
            </a:extLst>
          </p:cNvPr>
          <p:cNvPicPr>
            <a:picLocks noChangeAspect="1"/>
          </p:cNvPicPr>
          <p:nvPr/>
        </p:nvPicPr>
        <p:blipFill>
          <a:blip r:embed="rId8"/>
          <a:stretch>
            <a:fillRect/>
          </a:stretch>
        </p:blipFill>
        <p:spPr>
          <a:xfrm>
            <a:off x="1691680" y="2569425"/>
            <a:ext cx="6012160" cy="4144395"/>
          </a:xfrm>
          <a:prstGeom prst="rect">
            <a:avLst/>
          </a:prstGeom>
        </p:spPr>
      </p:pic>
    </p:spTree>
    <p:extLst>
      <p:ext uri="{BB962C8B-B14F-4D97-AF65-F5344CB8AC3E}">
        <p14:creationId xmlns:p14="http://schemas.microsoft.com/office/powerpoint/2010/main" val="274156162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C1BDC-DE77-C840-8FA0-1F291C8E872A}"/>
              </a:ext>
            </a:extLst>
          </p:cNvPr>
          <p:cNvSpPr>
            <a:spLocks noGrp="1"/>
          </p:cNvSpPr>
          <p:nvPr>
            <p:ph type="title"/>
          </p:nvPr>
        </p:nvSpPr>
        <p:spPr/>
        <p:txBody>
          <a:bodyPr/>
          <a:lstStyle/>
          <a:p>
            <a:r>
              <a:rPr lang="en-US"/>
              <a:t>Two P&amp;S Genomics Courses</a:t>
            </a:r>
          </a:p>
        </p:txBody>
      </p:sp>
      <p:pic>
        <p:nvPicPr>
          <p:cNvPr id="6" name="Content Placeholder 5">
            <a:extLst>
              <a:ext uri="{FF2B5EF4-FFF2-40B4-BE49-F238E27FC236}">
                <a16:creationId xmlns:a16="http://schemas.microsoft.com/office/drawing/2014/main" id="{99997EE6-0121-9142-B055-95B3F3B7EA2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0115" y="980728"/>
            <a:ext cx="7334552" cy="4876800"/>
          </a:xfrm>
        </p:spPr>
      </p:pic>
      <p:sp>
        <p:nvSpPr>
          <p:cNvPr id="4" name="Slide Number Placeholder 3">
            <a:extLst>
              <a:ext uri="{FF2B5EF4-FFF2-40B4-BE49-F238E27FC236}">
                <a16:creationId xmlns:a16="http://schemas.microsoft.com/office/drawing/2014/main" id="{93D91229-C11C-4E46-8EC7-FF10E9385CCD}"/>
              </a:ext>
            </a:extLst>
          </p:cNvPr>
          <p:cNvSpPr>
            <a:spLocks noGrp="1"/>
          </p:cNvSpPr>
          <p:nvPr>
            <p:ph type="sldNum" sz="quarter" idx="11"/>
          </p:nvPr>
        </p:nvSpPr>
        <p:spPr/>
        <p:txBody>
          <a:bodyPr/>
          <a:lstStyle/>
          <a:p>
            <a:fld id="{323594FA-E141-4234-AE05-360401972BE7}" type="slidenum">
              <a:rPr lang="en-US" altLang="en-US" smtClean="0"/>
              <a:pPr/>
              <a:t>36</a:t>
            </a:fld>
            <a:endParaRPr lang="en-US" altLang="en-US"/>
          </a:p>
        </p:txBody>
      </p:sp>
      <p:sp>
        <p:nvSpPr>
          <p:cNvPr id="7" name="Rectangle 6">
            <a:extLst>
              <a:ext uri="{FF2B5EF4-FFF2-40B4-BE49-F238E27FC236}">
                <a16:creationId xmlns:a16="http://schemas.microsoft.com/office/drawing/2014/main" id="{3B4125CC-12D8-514A-B818-CE10FFFAECD4}"/>
              </a:ext>
            </a:extLst>
          </p:cNvPr>
          <p:cNvSpPr/>
          <p:nvPr/>
        </p:nvSpPr>
        <p:spPr>
          <a:xfrm>
            <a:off x="196504" y="5920472"/>
            <a:ext cx="8947495" cy="369332"/>
          </a:xfrm>
          <a:prstGeom prst="rect">
            <a:avLst/>
          </a:prstGeom>
        </p:spPr>
        <p:txBody>
          <a:bodyPr wrap="square">
            <a:spAutoFit/>
          </a:bodyPr>
          <a:lstStyle/>
          <a:p>
            <a:r>
              <a:rPr lang="en-US">
                <a:hlinkClick r:id="rId3"/>
              </a:rPr>
              <a:t>https://www.youtube.com/playlist?list=PL5Q2soXY2Zi_U2F8yrrNPD9CjcM6CFQXv</a:t>
            </a:r>
            <a:r>
              <a:rPr lang="en-US"/>
              <a:t> </a:t>
            </a:r>
          </a:p>
        </p:txBody>
      </p:sp>
    </p:spTree>
    <p:extLst>
      <p:ext uri="{BB962C8B-B14F-4D97-AF65-F5344CB8AC3E}">
        <p14:creationId xmlns:p14="http://schemas.microsoft.com/office/powerpoint/2010/main" val="71534303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83B29-D30E-3A44-9DEB-3954F8FFE667}"/>
              </a:ext>
            </a:extLst>
          </p:cNvPr>
          <p:cNvSpPr>
            <a:spLocks noGrp="1"/>
          </p:cNvSpPr>
          <p:nvPr>
            <p:ph type="title"/>
          </p:nvPr>
        </p:nvSpPr>
        <p:spPr/>
        <p:txBody>
          <a:bodyPr/>
          <a:lstStyle/>
          <a:p>
            <a:r>
              <a:rPr lang="en-US"/>
              <a:t>Course Materials</a:t>
            </a:r>
          </a:p>
        </p:txBody>
      </p:sp>
      <p:pic>
        <p:nvPicPr>
          <p:cNvPr id="6" name="Content Placeholder 5">
            <a:extLst>
              <a:ext uri="{FF2B5EF4-FFF2-40B4-BE49-F238E27FC236}">
                <a16:creationId xmlns:a16="http://schemas.microsoft.com/office/drawing/2014/main" id="{19366A36-1077-1042-925C-1033E74A955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33820" y="1043672"/>
            <a:ext cx="5742697" cy="4876800"/>
          </a:xfrm>
        </p:spPr>
      </p:pic>
      <p:sp>
        <p:nvSpPr>
          <p:cNvPr id="4" name="Slide Number Placeholder 3">
            <a:extLst>
              <a:ext uri="{FF2B5EF4-FFF2-40B4-BE49-F238E27FC236}">
                <a16:creationId xmlns:a16="http://schemas.microsoft.com/office/drawing/2014/main" id="{751CB906-C1C5-BA43-9574-92F6EFBD93D6}"/>
              </a:ext>
            </a:extLst>
          </p:cNvPr>
          <p:cNvSpPr>
            <a:spLocks noGrp="1"/>
          </p:cNvSpPr>
          <p:nvPr>
            <p:ph type="sldNum" sz="quarter" idx="11"/>
          </p:nvPr>
        </p:nvSpPr>
        <p:spPr/>
        <p:txBody>
          <a:bodyPr/>
          <a:lstStyle/>
          <a:p>
            <a:fld id="{323594FA-E141-4234-AE05-360401972BE7}" type="slidenum">
              <a:rPr lang="en-US" altLang="en-US" smtClean="0"/>
              <a:pPr/>
              <a:t>37</a:t>
            </a:fld>
            <a:endParaRPr lang="en-US" altLang="en-US"/>
          </a:p>
        </p:txBody>
      </p:sp>
      <p:sp>
        <p:nvSpPr>
          <p:cNvPr id="7" name="Rectangle 6">
            <a:extLst>
              <a:ext uri="{FF2B5EF4-FFF2-40B4-BE49-F238E27FC236}">
                <a16:creationId xmlns:a16="http://schemas.microsoft.com/office/drawing/2014/main" id="{2B27EF8E-8749-CC4A-A964-7AD563287C20}"/>
              </a:ext>
            </a:extLst>
          </p:cNvPr>
          <p:cNvSpPr/>
          <p:nvPr/>
        </p:nvSpPr>
        <p:spPr>
          <a:xfrm>
            <a:off x="171138" y="5920472"/>
            <a:ext cx="8668062" cy="369332"/>
          </a:xfrm>
          <a:prstGeom prst="rect">
            <a:avLst/>
          </a:prstGeom>
        </p:spPr>
        <p:txBody>
          <a:bodyPr wrap="square">
            <a:spAutoFit/>
          </a:bodyPr>
          <a:lstStyle/>
          <a:p>
            <a:r>
              <a:rPr lang="en-US">
                <a:hlinkClick r:id="rId3"/>
              </a:rPr>
              <a:t>https://safari.ethz.ch/projects_and_seminars/fall2021/doku.php?id=bioinformatics</a:t>
            </a:r>
            <a:r>
              <a:rPr lang="en-US"/>
              <a:t> </a:t>
            </a:r>
          </a:p>
        </p:txBody>
      </p:sp>
    </p:spTree>
    <p:extLst>
      <p:ext uri="{BB962C8B-B14F-4D97-AF65-F5344CB8AC3E}">
        <p14:creationId xmlns:p14="http://schemas.microsoft.com/office/powerpoint/2010/main" val="301156965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0937A-8480-B748-AF02-B14403ACF79C}"/>
              </a:ext>
            </a:extLst>
          </p:cNvPr>
          <p:cNvSpPr>
            <a:spLocks noGrp="1"/>
          </p:cNvSpPr>
          <p:nvPr>
            <p:ph type="title"/>
          </p:nvPr>
        </p:nvSpPr>
        <p:spPr/>
        <p:txBody>
          <a:bodyPr/>
          <a:lstStyle/>
          <a:p>
            <a:r>
              <a:rPr lang="en-US"/>
              <a:t>Detailed Lectures on Genome Analysis</a:t>
            </a:r>
          </a:p>
        </p:txBody>
      </p:sp>
      <p:sp>
        <p:nvSpPr>
          <p:cNvPr id="3" name="Content Placeholder 2">
            <a:extLst>
              <a:ext uri="{FF2B5EF4-FFF2-40B4-BE49-F238E27FC236}">
                <a16:creationId xmlns:a16="http://schemas.microsoft.com/office/drawing/2014/main" id="{0478BD05-2E95-984E-8F35-2CBFD3B723B3}"/>
              </a:ext>
            </a:extLst>
          </p:cNvPr>
          <p:cNvSpPr>
            <a:spLocks noGrp="1"/>
          </p:cNvSpPr>
          <p:nvPr>
            <p:ph idx="1"/>
          </p:nvPr>
        </p:nvSpPr>
        <p:spPr>
          <a:xfrm>
            <a:off x="228600" y="884955"/>
            <a:ext cx="8851900" cy="5211762"/>
          </a:xfrm>
        </p:spPr>
        <p:txBody>
          <a:bodyPr/>
          <a:lstStyle/>
          <a:p>
            <a:r>
              <a:rPr lang="en-US" sz="2000">
                <a:solidFill>
                  <a:srgbClr val="FF0000"/>
                </a:solidFill>
              </a:rPr>
              <a:t>Computer Architecture, Fall 2020, Lecture 3a</a:t>
            </a:r>
          </a:p>
          <a:p>
            <a:pPr lvl="1"/>
            <a:r>
              <a:rPr lang="en-US" sz="1800" b="1"/>
              <a:t>Introduction to Genome Sequence Analysis </a:t>
            </a:r>
            <a:r>
              <a:rPr lang="en-US" sz="1800"/>
              <a:t>(ETH Zürich, Fall 2020)</a:t>
            </a:r>
          </a:p>
          <a:p>
            <a:pPr lvl="1"/>
            <a:r>
              <a:rPr lang="en-US" sz="1700">
                <a:solidFill>
                  <a:srgbClr val="0000FF"/>
                </a:solidFill>
                <a:hlinkClick r:id="rId2">
                  <a:extLst>
                    <a:ext uri="{A12FA001-AC4F-418D-AE19-62706E023703}">
                      <ahyp:hlinkClr xmlns:ahyp="http://schemas.microsoft.com/office/drawing/2018/hyperlinkcolor" val="tx"/>
                    </a:ext>
                  </a:extLst>
                </a:hlinkClick>
              </a:rPr>
              <a:t>https://www.youtube.com/watch?v=CrRb32v7SJc&amp;list=PL5Q2soXY2Zi9xidyIgBxUz7xRPS-wisBN&amp;index=5</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8</a:t>
            </a:r>
          </a:p>
          <a:p>
            <a:pPr lvl="1"/>
            <a:r>
              <a:rPr lang="en-US" sz="1800" b="1"/>
              <a:t>Intelligent Genome Analysis </a:t>
            </a:r>
            <a:r>
              <a:rPr lang="en-US" sz="1800"/>
              <a:t>(ETH Zürich, Fall 2020)</a:t>
            </a:r>
          </a:p>
          <a:p>
            <a:pPr lvl="1"/>
            <a:r>
              <a:rPr lang="en-US" sz="1700">
                <a:solidFill>
                  <a:srgbClr val="0000FF"/>
                </a:solidFill>
                <a:hlinkClick r:id="rId3">
                  <a:extLst>
                    <a:ext uri="{A12FA001-AC4F-418D-AE19-62706E023703}">
                      <ahyp:hlinkClr xmlns:ahyp="http://schemas.microsoft.com/office/drawing/2018/hyperlinkcolor" val="tx"/>
                    </a:ext>
                  </a:extLst>
                </a:hlinkClick>
              </a:rPr>
              <a:t>https://www.youtube.com/watch?v=ygmQpdDTL7o&amp;list=PL5Q2soXY2Zi9xidyIgBxUz7xRPS-wisBN&amp;index=14</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9a</a:t>
            </a:r>
          </a:p>
          <a:p>
            <a:pPr lvl="1"/>
            <a:r>
              <a:rPr lang="en-US" sz="1800" b="1" err="1"/>
              <a:t>GenASM</a:t>
            </a:r>
            <a:r>
              <a:rPr lang="en-US" sz="1800" b="1"/>
              <a:t>: Approx. String Matching Accelerator </a:t>
            </a:r>
            <a:r>
              <a:rPr lang="en-US" sz="1800"/>
              <a:t>(ETH Zürich, Fall 2020)</a:t>
            </a:r>
          </a:p>
          <a:p>
            <a:pPr lvl="1"/>
            <a:r>
              <a:rPr lang="en-US" sz="1700">
                <a:solidFill>
                  <a:srgbClr val="0000FF"/>
                </a:solidFill>
                <a:hlinkClick r:id="rId4">
                  <a:extLst>
                    <a:ext uri="{A12FA001-AC4F-418D-AE19-62706E023703}">
                      <ahyp:hlinkClr xmlns:ahyp="http://schemas.microsoft.com/office/drawing/2018/hyperlinkcolor" val="tx"/>
                    </a:ext>
                  </a:extLst>
                </a:hlinkClick>
              </a:rPr>
              <a:t>https://www.youtube.com/watch?v=XoLpzmN-Pas&amp;list=PL5Q2soXY2Zi9xidyIgBxUz7xRPS-wisBN&amp;index=15 </a:t>
            </a:r>
          </a:p>
          <a:p>
            <a:pPr lvl="1"/>
            <a:endParaRPr lang="en-US" sz="600">
              <a:solidFill>
                <a:srgbClr val="0000FF"/>
              </a:solidFill>
              <a:hlinkClick r:id="rId4">
                <a:extLst>
                  <a:ext uri="{A12FA001-AC4F-418D-AE19-62706E023703}">
                    <ahyp:hlinkClr xmlns:ahyp="http://schemas.microsoft.com/office/drawing/2018/hyperlinkcolor" val="tx"/>
                  </a:ext>
                </a:extLst>
              </a:hlinkClick>
            </a:endParaRPr>
          </a:p>
          <a:p>
            <a:r>
              <a:rPr lang="en-US" sz="2000">
                <a:solidFill>
                  <a:srgbClr val="FF0000"/>
                </a:solidFill>
              </a:rPr>
              <a:t>Accelerating Genomics Project Course, Fall 2020, Lecture 1</a:t>
            </a:r>
          </a:p>
          <a:p>
            <a:pPr lvl="1"/>
            <a:r>
              <a:rPr lang="en-US" sz="2000" b="1"/>
              <a:t>Accelerating Genomics </a:t>
            </a:r>
            <a:r>
              <a:rPr lang="en-US" sz="2000"/>
              <a:t>(ETH Zürich, Fall 2020)</a:t>
            </a:r>
          </a:p>
          <a:p>
            <a:pPr lvl="1"/>
            <a:r>
              <a:rPr lang="en-US" sz="1700">
                <a:solidFill>
                  <a:srgbClr val="0000FF"/>
                </a:solidFill>
                <a:hlinkClick r:id="rId5">
                  <a:extLst>
                    <a:ext uri="{A12FA001-AC4F-418D-AE19-62706E023703}">
                      <ahyp:hlinkClr xmlns:ahyp="http://schemas.microsoft.com/office/drawing/2018/hyperlinkcolor" val="tx"/>
                    </a:ext>
                  </a:extLst>
                </a:hlinkClick>
              </a:rPr>
              <a:t>https://www.youtube.com/watch?v=rgjl8ZyLsAg&amp;list=PL5Q2soXY2Zi9E2bBVAgCqLgwiDRQDTyId</a:t>
            </a:r>
            <a:r>
              <a:rPr lang="en-US" sz="1700">
                <a:solidFill>
                  <a:srgbClr val="0000FF"/>
                </a:solidFill>
              </a:rPr>
              <a:t> </a:t>
            </a:r>
            <a:endParaRPr lang="en-US" sz="2000">
              <a:solidFill>
                <a:srgbClr val="0000FF"/>
              </a:solidFill>
            </a:endParaRPr>
          </a:p>
          <a:p>
            <a:pPr lvl="1"/>
            <a:endParaRPr lang="en-US" sz="2000"/>
          </a:p>
        </p:txBody>
      </p:sp>
      <p:sp>
        <p:nvSpPr>
          <p:cNvPr id="4" name="Slide Number Placeholder 3">
            <a:extLst>
              <a:ext uri="{FF2B5EF4-FFF2-40B4-BE49-F238E27FC236}">
                <a16:creationId xmlns:a16="http://schemas.microsoft.com/office/drawing/2014/main" id="{0CDD3B14-C38A-CD43-A830-5A9D1992803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600" b="0" i="0" u="none" strike="noStrike" kern="1200" cap="none" spc="0" normalizeH="0" baseline="0" noProof="0">
              <a:ln>
                <a:noFill/>
              </a:ln>
              <a:solidFill>
                <a:srgbClr val="000000"/>
              </a:solidFill>
              <a:effectLst/>
              <a:uLnTx/>
              <a:uFillTx/>
              <a:latin typeface="Garamond" charset="0"/>
              <a:ea typeface="+mn-ea"/>
              <a:cs typeface="+mn-cs"/>
            </a:endParaRPr>
          </a:p>
        </p:txBody>
      </p:sp>
      <p:sp>
        <p:nvSpPr>
          <p:cNvPr id="6" name="TextBox 5">
            <a:extLst>
              <a:ext uri="{FF2B5EF4-FFF2-40B4-BE49-F238E27FC236}">
                <a16:creationId xmlns:a16="http://schemas.microsoft.com/office/drawing/2014/main" id="{B9FA4FBF-90BC-A44A-80A5-E27853501F68}"/>
              </a:ext>
            </a:extLst>
          </p:cNvPr>
          <p:cNvSpPr txBox="1"/>
          <p:nvPr/>
        </p:nvSpPr>
        <p:spPr>
          <a:xfrm>
            <a:off x="1979712" y="6461778"/>
            <a:ext cx="56781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FF"/>
                </a:solidFill>
                <a:effectLst/>
                <a:uLnTx/>
                <a:uFillTx/>
                <a:latin typeface="Tahoma"/>
                <a:ea typeface="+mn-ea"/>
                <a:cs typeface="+mn-cs"/>
                <a:hlinkClick r:id="rId6">
                  <a:extLst>
                    <a:ext uri="{A12FA001-AC4F-418D-AE19-62706E023703}">
                      <ahyp:hlinkClr xmlns:ahyp="http://schemas.microsoft.com/office/drawing/2018/hyperlinkcolor" val="tx"/>
                    </a:ext>
                  </a:extLst>
                </a:hlinkClick>
              </a:rPr>
              <a:t>https://www.youtube.com/onurmutlulectures</a:t>
            </a:r>
            <a:r>
              <a:rPr kumimoji="0" lang="en-US" sz="1800" b="1" i="0" u="none" strike="noStrike" kern="1200" cap="none" spc="0" normalizeH="0" baseline="0" noProof="0">
                <a:ln>
                  <a:noFill/>
                </a:ln>
                <a:solidFill>
                  <a:srgbClr val="0000FF"/>
                </a:solidFill>
                <a:effectLst/>
                <a:uLnTx/>
                <a:uFillTx/>
                <a:latin typeface="Tahoma"/>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Tree>
    <p:extLst>
      <p:ext uri="{BB962C8B-B14F-4D97-AF65-F5344CB8AC3E}">
        <p14:creationId xmlns:p14="http://schemas.microsoft.com/office/powerpoint/2010/main" val="93563933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EC1FF-0F33-2240-A42B-31BC6EB2E8F2}"/>
              </a:ext>
            </a:extLst>
          </p:cNvPr>
          <p:cNvSpPr>
            <a:spLocks noGrp="1"/>
          </p:cNvSpPr>
          <p:nvPr>
            <p:ph type="title"/>
          </p:nvPr>
        </p:nvSpPr>
        <p:spPr/>
        <p:txBody>
          <a:bodyPr/>
          <a:lstStyle/>
          <a:p>
            <a:r>
              <a:rPr lang="en-US"/>
              <a:t>Prior Research on Genome Analysis (1/2)</a:t>
            </a:r>
          </a:p>
        </p:txBody>
      </p:sp>
      <p:sp>
        <p:nvSpPr>
          <p:cNvPr id="4" name="Slide Number Placeholder 3">
            <a:extLst>
              <a:ext uri="{FF2B5EF4-FFF2-40B4-BE49-F238E27FC236}">
                <a16:creationId xmlns:a16="http://schemas.microsoft.com/office/drawing/2014/main" id="{95DBA2A2-4B03-7C40-A63D-FCD3AC14A6E2}"/>
              </a:ext>
            </a:extLst>
          </p:cNvPr>
          <p:cNvSpPr>
            <a:spLocks noGrp="1"/>
          </p:cNvSpPr>
          <p:nvPr>
            <p:ph type="sldNum" sz="quarter" idx="11"/>
          </p:nvPr>
        </p:nvSpPr>
        <p:spPr/>
        <p:txBody>
          <a:bodyPr/>
          <a:lstStyle/>
          <a:p>
            <a:fld id="{323594FA-E141-4234-AE05-360401972BE7}" type="slidenum">
              <a:rPr lang="en-US" altLang="en-US" smtClean="0"/>
              <a:pPr/>
              <a:t>39</a:t>
            </a:fld>
            <a:endParaRPr lang="en-US" altLang="en-US"/>
          </a:p>
        </p:txBody>
      </p:sp>
      <p:sp>
        <p:nvSpPr>
          <p:cNvPr id="5" name="Content Placeholder 4">
            <a:extLst>
              <a:ext uri="{FF2B5EF4-FFF2-40B4-BE49-F238E27FC236}">
                <a16:creationId xmlns:a16="http://schemas.microsoft.com/office/drawing/2014/main" id="{D1FC29E2-5557-CB4D-A58E-E7E0E447AD5A}"/>
              </a:ext>
            </a:extLst>
          </p:cNvPr>
          <p:cNvSpPr>
            <a:spLocks noGrp="1"/>
          </p:cNvSpPr>
          <p:nvPr>
            <p:ph idx="4294967295"/>
          </p:nvPr>
        </p:nvSpPr>
        <p:spPr>
          <a:xfrm>
            <a:off x="228600" y="908050"/>
            <a:ext cx="8915400" cy="5510213"/>
          </a:xfrm>
          <a:prstGeom prst="rect">
            <a:avLst/>
          </a:prstGeom>
        </p:spPr>
        <p:txBody>
          <a:bodyPr wrap="square">
            <a:spAutoFit/>
          </a:bodyPr>
          <a:lstStyle/>
          <a:p>
            <a:r>
              <a:rPr lang="en-US" sz="2000" err="1">
                <a:solidFill>
                  <a:srgbClr val="222222"/>
                </a:solidFill>
              </a:rPr>
              <a:t>Alser</a:t>
            </a:r>
            <a:r>
              <a:rPr lang="en-US" sz="2000">
                <a:solidFill>
                  <a:srgbClr val="222222"/>
                </a:solidFill>
              </a:rPr>
              <a:t> + </a:t>
            </a:r>
            <a:r>
              <a:rPr lang="en-US" sz="2000">
                <a:solidFill>
                  <a:srgbClr val="222222"/>
                </a:solidFill>
                <a:hlinkClick r:id="rId2"/>
              </a:rPr>
              <a:t>"SneakySnake: A Fast and Accurate Universal Genome Pre-Alignment Filter for CPUs, GPUs, and FPGAs."</a:t>
            </a:r>
            <a:r>
              <a:rPr lang="en-US" sz="2000">
                <a:solidFill>
                  <a:srgbClr val="222222"/>
                </a:solidFill>
              </a:rPr>
              <a:t> to appear in </a:t>
            </a:r>
            <a:r>
              <a:rPr lang="en-US" sz="2000" i="1">
                <a:solidFill>
                  <a:srgbClr val="222222"/>
                </a:solidFill>
              </a:rPr>
              <a:t>Bioinformatics, </a:t>
            </a:r>
            <a:r>
              <a:rPr lang="en-US" sz="2000">
                <a:solidFill>
                  <a:srgbClr val="222222"/>
                </a:solidFill>
              </a:rPr>
              <a:t>2020.</a:t>
            </a:r>
          </a:p>
          <a:p>
            <a:endParaRPr lang="en-US" sz="2000">
              <a:solidFill>
                <a:srgbClr val="222222"/>
              </a:solidFill>
            </a:endParaRPr>
          </a:p>
          <a:p>
            <a:r>
              <a:rPr lang="en-US" sz="2000" err="1"/>
              <a:t>Senol</a:t>
            </a:r>
            <a:r>
              <a:rPr lang="en-US" sz="2000"/>
              <a:t> Cali+, "</a:t>
            </a:r>
            <a:r>
              <a:rPr lang="en-US" sz="2000">
                <a:hlinkClick r:id="rId3"/>
              </a:rPr>
              <a:t>GenASM: A High-Performance, Low-Power Approximate String Matching Acceleration Framework for Genome Sequence Analysis</a:t>
            </a:r>
            <a:r>
              <a:rPr lang="en-US" sz="2000"/>
              <a:t>", </a:t>
            </a:r>
            <a:r>
              <a:rPr lang="en-US" sz="2000" i="1"/>
              <a:t>MICRO</a:t>
            </a:r>
            <a:r>
              <a:rPr lang="en-US" sz="2000"/>
              <a:t> 2020.</a:t>
            </a:r>
          </a:p>
          <a:p>
            <a:endParaRPr lang="en-US" sz="2000">
              <a:solidFill>
                <a:srgbClr val="222222"/>
              </a:solidFill>
            </a:endParaRPr>
          </a:p>
          <a:p>
            <a:r>
              <a:rPr lang="en-US" sz="2000" err="1"/>
              <a:t>Alser</a:t>
            </a:r>
            <a:r>
              <a:rPr lang="en-US" sz="2000"/>
              <a:t>+, "</a:t>
            </a:r>
            <a:r>
              <a:rPr lang="en-US" sz="2000">
                <a:hlinkClick r:id="rId4"/>
              </a:rPr>
              <a:t>Technology dictates algorithms: Recent developments in read alignment</a:t>
            </a:r>
            <a:r>
              <a:rPr lang="en-US" sz="2000"/>
              <a:t>", to appear in </a:t>
            </a:r>
            <a:r>
              <a:rPr lang="en-US" sz="2000" i="1"/>
              <a:t>Genome Biology</a:t>
            </a:r>
            <a:r>
              <a:rPr lang="en-US" sz="2000"/>
              <a:t>, 2021.</a:t>
            </a:r>
          </a:p>
          <a:p>
            <a:endParaRPr lang="en-US" sz="2000"/>
          </a:p>
          <a:p>
            <a:r>
              <a:rPr lang="en-US" sz="2000"/>
              <a:t>Kim+, "</a:t>
            </a:r>
            <a:r>
              <a:rPr lang="en-US" sz="2000">
                <a:hlinkClick r:id="rId5"/>
              </a:rPr>
              <a:t>AirLift: A Fast and Comprehensive Technique for Translating Alignments between Reference Genomes</a:t>
            </a:r>
            <a:r>
              <a:rPr lang="en-US" sz="2000"/>
              <a:t>", </a:t>
            </a:r>
            <a:r>
              <a:rPr lang="en-US" sz="2000" i="1" err="1"/>
              <a:t>arXiv</a:t>
            </a:r>
            <a:r>
              <a:rPr lang="en-US" sz="2000"/>
              <a:t>, 2020</a:t>
            </a:r>
          </a:p>
          <a:p>
            <a:endParaRPr lang="en-US" sz="2000"/>
          </a:p>
          <a:p>
            <a:r>
              <a:rPr lang="en-US" sz="2000" err="1">
                <a:sym typeface="Calibri"/>
              </a:rPr>
              <a:t>Alser</a:t>
            </a:r>
            <a:r>
              <a:rPr lang="en-US" sz="2000">
                <a:sym typeface="Calibri"/>
              </a:rPr>
              <a:t>+, “</a:t>
            </a:r>
            <a:r>
              <a:rPr lang="en-US" sz="2000">
                <a:sym typeface="Calibri"/>
                <a:hlinkClick r:id="rId6"/>
              </a:rPr>
              <a:t>Accelerating Genome Analysis: A Primer on an Ongoing Journey</a:t>
            </a:r>
            <a:r>
              <a:rPr lang="en-US" sz="2000">
                <a:sym typeface="Calibri"/>
              </a:rPr>
              <a:t>”, </a:t>
            </a:r>
            <a:r>
              <a:rPr lang="en-US" sz="2000" i="1">
                <a:sym typeface="Calibri"/>
              </a:rPr>
              <a:t>IEEE Micro</a:t>
            </a:r>
            <a:r>
              <a:rPr lang="en-US" sz="2000">
                <a:sym typeface="Calibri"/>
              </a:rPr>
              <a:t>, 2020.</a:t>
            </a:r>
          </a:p>
        </p:txBody>
      </p:sp>
    </p:spTree>
    <p:extLst>
      <p:ext uri="{BB962C8B-B14F-4D97-AF65-F5344CB8AC3E}">
        <p14:creationId xmlns:p14="http://schemas.microsoft.com/office/powerpoint/2010/main" val="191007731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Key Idea</a:t>
            </a:r>
          </a:p>
        </p:txBody>
      </p:sp>
      <p:sp>
        <p:nvSpPr>
          <p:cNvPr id="2" name="Slide Number Placeholder 1"/>
          <p:cNvSpPr>
            <a:spLocks noGrp="1"/>
          </p:cNvSpPr>
          <p:nvPr>
            <p:ph type="sldNum" sz="quarter" idx="11"/>
          </p:nvPr>
        </p:nvSpPr>
        <p:spPr/>
        <p:txBody>
          <a:bodyPr/>
          <a:lstStyle/>
          <a:p>
            <a:pPr>
              <a:defRPr/>
            </a:pPr>
            <a:fld id="{E15B707F-67A4-DA42-816E-5DF13A099CC4}" type="slidenum">
              <a:rPr lang="en-US" altLang="en-US" smtClean="0"/>
              <a:pPr>
                <a:defRPr/>
              </a:pPr>
              <a:t>4</a:t>
            </a:fld>
            <a:endParaRPr lang="en-US" altLang="en-US"/>
          </a:p>
        </p:txBody>
      </p:sp>
      <p:sp>
        <p:nvSpPr>
          <p:cNvPr id="5" name="Rounded Rectangle 4"/>
          <p:cNvSpPr/>
          <p:nvPr/>
        </p:nvSpPr>
        <p:spPr>
          <a:xfrm>
            <a:off x="2857500" y="1066800"/>
            <a:ext cx="3429000" cy="900000"/>
          </a:xfrm>
          <a:prstGeom prst="roundRect">
            <a:avLst/>
          </a:prstGeom>
          <a:solidFill>
            <a:srgbClr val="92D05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400">
                <a:solidFill>
                  <a:sysClr val="windowText" lastClr="000000"/>
                </a:solidFill>
              </a:rPr>
              <a:t>Genomic Strings</a:t>
            </a:r>
          </a:p>
        </p:txBody>
      </p:sp>
      <p:cxnSp>
        <p:nvCxnSpPr>
          <p:cNvPr id="8" name="Straight Arrow Connector 7"/>
          <p:cNvCxnSpPr>
            <a:cxnSpLocks/>
          </p:cNvCxnSpPr>
          <p:nvPr/>
        </p:nvCxnSpPr>
        <p:spPr>
          <a:xfrm flipH="1">
            <a:off x="21783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578467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a:solidFill>
                  <a:sysClr val="windowText" lastClr="000000"/>
                </a:solidFill>
              </a:rPr>
              <a:t>Similar Strings</a:t>
            </a:r>
          </a:p>
        </p:txBody>
      </p:sp>
      <p:sp>
        <p:nvSpPr>
          <p:cNvPr id="10" name="Rounded Rectangle 9"/>
          <p:cNvSpPr/>
          <p:nvPr/>
        </p:nvSpPr>
        <p:spPr>
          <a:xfrm>
            <a:off x="104122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a:solidFill>
                  <a:sysClr val="windowText" lastClr="000000"/>
                </a:solidFill>
              </a:rPr>
              <a:t>Dissimilar Strings</a:t>
            </a:r>
          </a:p>
        </p:txBody>
      </p:sp>
      <p:sp>
        <p:nvSpPr>
          <p:cNvPr id="11" name="Rounded Rectangle 10"/>
          <p:cNvSpPr/>
          <p:nvPr/>
        </p:nvSpPr>
        <p:spPr>
          <a:xfrm>
            <a:off x="502320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a:t>Find number, location, and type of differences?</a:t>
            </a:r>
          </a:p>
        </p:txBody>
      </p:sp>
      <p:sp>
        <p:nvSpPr>
          <p:cNvPr id="12" name="Rounded Rectangle 11"/>
          <p:cNvSpPr/>
          <p:nvPr/>
        </p:nvSpPr>
        <p:spPr>
          <a:xfrm>
            <a:off x="27975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a:t>Ignore them if the number of differences exceeds a threshold.</a:t>
            </a:r>
          </a:p>
        </p:txBody>
      </p:sp>
      <p:cxnSp>
        <p:nvCxnSpPr>
          <p:cNvPr id="15" name="Straight Arrow Connector 14">
            <a:extLst>
              <a:ext uri="{FF2B5EF4-FFF2-40B4-BE49-F238E27FC236}">
                <a16:creationId xmlns:a16="http://schemas.microsoft.com/office/drawing/2014/main" id="{230617F8-5E37-5F4C-BDFB-66254DA61408}"/>
              </a:ext>
            </a:extLst>
          </p:cNvPr>
          <p:cNvCxnSpPr>
            <a:cxnSpLocks/>
          </p:cNvCxnSpPr>
          <p:nvPr/>
        </p:nvCxnSpPr>
        <p:spPr>
          <a:xfrm>
            <a:off x="49215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875EC32-A316-E041-BBBC-7ECFCFA35792}"/>
              </a:ext>
            </a:extLst>
          </p:cNvPr>
          <p:cNvSpPr txBox="1"/>
          <p:nvPr/>
        </p:nvSpPr>
        <p:spPr>
          <a:xfrm rot="20192578">
            <a:off x="121479" y="2260604"/>
            <a:ext cx="2843581" cy="707886"/>
          </a:xfrm>
          <a:prstGeom prst="rect">
            <a:avLst/>
          </a:prstGeom>
          <a:noFill/>
        </p:spPr>
        <p:txBody>
          <a:bodyPr wrap="square" rtlCol="0">
            <a:spAutoFit/>
          </a:bodyPr>
          <a:lstStyle/>
          <a:p>
            <a:pPr algn="ctr"/>
            <a:r>
              <a:rPr lang="en-US" sz="4000" b="1" u="sng">
                <a:solidFill>
                  <a:srgbClr val="FF0000"/>
                </a:solidFill>
                <a:latin typeface="Calibri" panose="020F0502020204030204" pitchFamily="34" charset="0"/>
                <a:cs typeface="Calibri" panose="020F0502020204030204" pitchFamily="34" charset="0"/>
              </a:rPr>
              <a:t>EXPENSIVE!</a:t>
            </a:r>
          </a:p>
        </p:txBody>
      </p:sp>
    </p:spTree>
    <p:extLst>
      <p:ext uri="{BB962C8B-B14F-4D97-AF65-F5344CB8AC3E}">
        <p14:creationId xmlns:p14="http://schemas.microsoft.com/office/powerpoint/2010/main" val="5393732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dissolv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dissolv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1C8B76-249D-534C-B774-30F572DF89A8}"/>
              </a:ext>
            </a:extLst>
          </p:cNvPr>
          <p:cNvSpPr>
            <a:spLocks noGrp="1"/>
          </p:cNvSpPr>
          <p:nvPr>
            <p:ph type="title"/>
          </p:nvPr>
        </p:nvSpPr>
        <p:spPr/>
        <p:txBody>
          <a:bodyPr/>
          <a:lstStyle/>
          <a:p>
            <a:r>
              <a:rPr lang="en-US"/>
              <a:t>Prior Research on Genome Analysis (2/2)</a:t>
            </a:r>
          </a:p>
        </p:txBody>
      </p:sp>
      <p:sp>
        <p:nvSpPr>
          <p:cNvPr id="4" name="Slide Number Placeholder 3">
            <a:extLst>
              <a:ext uri="{FF2B5EF4-FFF2-40B4-BE49-F238E27FC236}">
                <a16:creationId xmlns:a16="http://schemas.microsoft.com/office/drawing/2014/main" id="{38282D96-B23D-414E-B54C-A4CA341069E5}"/>
              </a:ext>
            </a:extLst>
          </p:cNvPr>
          <p:cNvSpPr>
            <a:spLocks noGrp="1"/>
          </p:cNvSpPr>
          <p:nvPr>
            <p:ph type="sldNum" sz="quarter" idx="11"/>
          </p:nvPr>
        </p:nvSpPr>
        <p:spPr/>
        <p:txBody>
          <a:bodyPr/>
          <a:lstStyle/>
          <a:p>
            <a:fld id="{323594FA-E141-4234-AE05-360401972BE7}" type="slidenum">
              <a:rPr lang="en-US" altLang="en-US" smtClean="0"/>
              <a:pPr/>
              <a:t>40</a:t>
            </a:fld>
            <a:endParaRPr lang="en-US" altLang="en-US"/>
          </a:p>
        </p:txBody>
      </p:sp>
      <p:sp>
        <p:nvSpPr>
          <p:cNvPr id="3" name="Content Placeholder 2">
            <a:extLst>
              <a:ext uri="{FF2B5EF4-FFF2-40B4-BE49-F238E27FC236}">
                <a16:creationId xmlns:a16="http://schemas.microsoft.com/office/drawing/2014/main" id="{8DA1F28F-7926-4E47-8BB4-502D6FA9E8FF}"/>
              </a:ext>
            </a:extLst>
          </p:cNvPr>
          <p:cNvSpPr>
            <a:spLocks noGrp="1"/>
          </p:cNvSpPr>
          <p:nvPr>
            <p:ph idx="4294967295"/>
          </p:nvPr>
        </p:nvSpPr>
        <p:spPr>
          <a:xfrm>
            <a:off x="266700" y="1052513"/>
            <a:ext cx="8610600" cy="4876800"/>
          </a:xfrm>
        </p:spPr>
        <p:txBody>
          <a:bodyPr/>
          <a:lstStyle/>
          <a:p>
            <a:r>
              <a:rPr lang="en-US" sz="2000" err="1">
                <a:solidFill>
                  <a:srgbClr val="000000"/>
                </a:solidFill>
              </a:rPr>
              <a:t>Firtina</a:t>
            </a:r>
            <a:r>
              <a:rPr lang="en-US" sz="2000">
                <a:solidFill>
                  <a:srgbClr val="000000"/>
                </a:solidFill>
              </a:rPr>
              <a:t>+, “</a:t>
            </a:r>
            <a:r>
              <a:rPr lang="en-US" sz="2000">
                <a:solidFill>
                  <a:srgbClr val="000000"/>
                </a:solidFill>
                <a:hlinkClick r:id="rId2"/>
              </a:rPr>
              <a:t>Apollo: a sequencing-technology-independent, scalable and accurate assembly polishing algorithm</a:t>
            </a:r>
            <a:r>
              <a:rPr lang="en-US" sz="2000">
                <a:solidFill>
                  <a:srgbClr val="000000"/>
                </a:solidFill>
              </a:rPr>
              <a:t>”, </a:t>
            </a:r>
            <a:r>
              <a:rPr lang="en-US" sz="2000" i="1">
                <a:solidFill>
                  <a:srgbClr val="000000"/>
                </a:solidFill>
              </a:rPr>
              <a:t>Bioinformatics</a:t>
            </a:r>
            <a:r>
              <a:rPr lang="en-US" sz="2000">
                <a:solidFill>
                  <a:srgbClr val="000000"/>
                </a:solidFill>
              </a:rPr>
              <a:t>, 2019.</a:t>
            </a:r>
          </a:p>
          <a:p>
            <a:endParaRPr lang="en-US" sz="2000">
              <a:solidFill>
                <a:srgbClr val="000000"/>
              </a:solidFill>
            </a:endParaRPr>
          </a:p>
          <a:p>
            <a:r>
              <a:rPr lang="en-US" sz="2000" err="1">
                <a:solidFill>
                  <a:srgbClr val="000000"/>
                </a:solidFill>
              </a:rPr>
              <a:t>Alser</a:t>
            </a:r>
            <a:r>
              <a:rPr lang="en-US" sz="2000">
                <a:solidFill>
                  <a:srgbClr val="000000"/>
                </a:solidFill>
              </a:rPr>
              <a:t>+, </a:t>
            </a:r>
            <a:r>
              <a:rPr lang="en-US" sz="2000">
                <a:solidFill>
                  <a:srgbClr val="000000"/>
                </a:solidFill>
                <a:hlinkClick r:id="rId3"/>
              </a:rPr>
              <a:t>“</a:t>
            </a:r>
            <a:r>
              <a:rPr lang="en-US" sz="2000" u="sng">
                <a:solidFill>
                  <a:srgbClr val="000000"/>
                </a:solidFill>
                <a:hlinkClick r:id="rId3"/>
              </a:rPr>
              <a:t>Shouji: a fast and efficient pre-alignment filter for sequence alignment”</a:t>
            </a:r>
            <a:r>
              <a:rPr lang="en-US" sz="2000"/>
              <a:t>,  </a:t>
            </a:r>
            <a:r>
              <a:rPr lang="en-US" sz="2000" i="1"/>
              <a:t>Bioinformatics</a:t>
            </a:r>
            <a:r>
              <a:rPr lang="en-US" sz="2000"/>
              <a:t> 2019.</a:t>
            </a:r>
          </a:p>
          <a:p>
            <a:endParaRPr lang="en-US" sz="2000"/>
          </a:p>
          <a:p>
            <a:r>
              <a:rPr lang="en-US" sz="2000"/>
              <a:t>Kim+, "</a:t>
            </a:r>
            <a:r>
              <a:rPr lang="en-US" sz="2000">
                <a:hlinkClick r:id="rId4"/>
              </a:rPr>
              <a:t>GRIM-Filter: Fast Seed Location Filtering in DNA Read Mapping Using Processing-in-Memory Technologies</a:t>
            </a:r>
            <a:r>
              <a:rPr lang="en-US" sz="2000"/>
              <a:t>”, </a:t>
            </a:r>
            <a:r>
              <a:rPr lang="en-US" sz="2000" i="1"/>
              <a:t>BMC Genomics</a:t>
            </a:r>
            <a:r>
              <a:rPr lang="en-US" sz="2000"/>
              <a:t>, 2018. </a:t>
            </a:r>
          </a:p>
          <a:p>
            <a:endParaRPr lang="en-US" sz="2000"/>
          </a:p>
          <a:p>
            <a:r>
              <a:rPr lang="en-US" sz="2000" err="1"/>
              <a:t>Alser</a:t>
            </a:r>
            <a:r>
              <a:rPr lang="en-US" sz="2000"/>
              <a:t>+, </a:t>
            </a:r>
            <a:r>
              <a:rPr lang="en-US" sz="2000">
                <a:hlinkClick r:id="rId5"/>
              </a:rPr>
              <a:t>"GateKeeper: A New Hardware Architecture for Accelerating Pre-Alignment in DNA Short Read Mapping”</a:t>
            </a:r>
            <a:r>
              <a:rPr lang="en-US" sz="2000"/>
              <a:t>, </a:t>
            </a:r>
            <a:r>
              <a:rPr lang="en-US" sz="2000" i="1"/>
              <a:t>Bioinformatics</a:t>
            </a:r>
            <a:r>
              <a:rPr lang="en-US" sz="2000"/>
              <a:t>, 2017.</a:t>
            </a:r>
          </a:p>
          <a:p>
            <a:endParaRPr lang="en-US" sz="2000"/>
          </a:p>
          <a:p>
            <a:r>
              <a:rPr lang="en-US" sz="2000" err="1"/>
              <a:t>Alser</a:t>
            </a:r>
            <a:r>
              <a:rPr lang="en-US" sz="2000"/>
              <a:t>+, "</a:t>
            </a:r>
            <a:r>
              <a:rPr lang="en-US" sz="2000">
                <a:hlinkClick r:id="rId6"/>
              </a:rPr>
              <a:t>MAGNET: understanding and improving the accuracy of genome pre-alignment filtering</a:t>
            </a:r>
            <a:r>
              <a:rPr lang="en-US" sz="2000"/>
              <a:t>”, </a:t>
            </a:r>
            <a:r>
              <a:rPr lang="en-US" sz="2000" i="1"/>
              <a:t>IPSI Transaction</a:t>
            </a:r>
            <a:r>
              <a:rPr lang="en-US" sz="2000"/>
              <a:t>, 2017.</a:t>
            </a:r>
          </a:p>
          <a:p>
            <a:endParaRPr lang="en-US" sz="2000"/>
          </a:p>
        </p:txBody>
      </p:sp>
    </p:spTree>
    <p:extLst>
      <p:ext uri="{BB962C8B-B14F-4D97-AF65-F5344CB8AC3E}">
        <p14:creationId xmlns:p14="http://schemas.microsoft.com/office/powerpoint/2010/main" val="4178194234"/>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Mobile Genomics</a:t>
            </a:r>
            <a:br>
              <a:rPr lang="en-US" b="1" dirty="0">
                <a:solidFill>
                  <a:srgbClr val="C00000"/>
                </a:solidFill>
              </a:rPr>
            </a:br>
            <a:r>
              <a:rPr lang="en-US" dirty="0"/>
              <a:t>Lecture 7: SneakySnake</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29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45383484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833EC9-AAD3-1343-A748-2562C1121468}"/>
              </a:ext>
            </a:extLst>
          </p:cNvPr>
          <p:cNvSpPr txBox="1"/>
          <p:nvPr/>
        </p:nvSpPr>
        <p:spPr>
          <a:xfrm>
            <a:off x="2016865" y="5023280"/>
            <a:ext cx="5756128" cy="1200329"/>
          </a:xfrm>
          <a:prstGeom prst="rect">
            <a:avLst/>
          </a:prstGeom>
          <a:noFill/>
        </p:spPr>
        <p:txBody>
          <a:bodyPr wrap="none" rtlCol="0">
            <a:spAutoFit/>
          </a:bodyPr>
          <a:lstStyle/>
          <a:p>
            <a:pPr marL="457200" indent="-457200">
              <a:buFont typeface="+mj-lt"/>
              <a:buAutoNum type="arabicPeriod"/>
            </a:pPr>
            <a:r>
              <a:rPr lang="en-US" sz="2400">
                <a:solidFill>
                  <a:srgbClr val="FF0000"/>
                </a:solidFill>
              </a:rPr>
              <a:t>Filter out </a:t>
            </a:r>
            <a:r>
              <a:rPr lang="en-US" sz="2400"/>
              <a:t>most of incorrect mappings.</a:t>
            </a:r>
          </a:p>
          <a:p>
            <a:pPr marL="457200" indent="-457200">
              <a:buFont typeface="+mj-lt"/>
              <a:buAutoNum type="arabicPeriod"/>
            </a:pPr>
            <a:r>
              <a:rPr lang="en-US" sz="2400">
                <a:solidFill>
                  <a:srgbClr val="FF0000"/>
                </a:solidFill>
              </a:rPr>
              <a:t>Preserve</a:t>
            </a:r>
            <a:r>
              <a:rPr lang="en-US" sz="2400"/>
              <a:t> all correct mappings.</a:t>
            </a:r>
          </a:p>
          <a:p>
            <a:pPr marL="457200" indent="-457200">
              <a:buFont typeface="+mj-lt"/>
              <a:buAutoNum type="arabicPeriod"/>
            </a:pPr>
            <a:r>
              <a:rPr lang="en-US" sz="2400"/>
              <a:t>Do it </a:t>
            </a:r>
            <a:r>
              <a:rPr lang="en-US" sz="2400">
                <a:solidFill>
                  <a:srgbClr val="FF0000"/>
                </a:solidFill>
              </a:rPr>
              <a:t>quickly</a:t>
            </a:r>
            <a:r>
              <a:rPr lang="en-US" sz="2400"/>
              <a:t>.</a:t>
            </a:r>
          </a:p>
        </p:txBody>
      </p:sp>
      <p:pic>
        <p:nvPicPr>
          <p:cNvPr id="10" name="Picture 9"/>
          <p:cNvPicPr>
            <a:picLocks noChangeAspect="1"/>
          </p:cNvPicPr>
          <p:nvPr/>
        </p:nvPicPr>
        <p:blipFill>
          <a:blip r:embed="rId3"/>
          <a:stretch>
            <a:fillRect/>
          </a:stretch>
        </p:blipFill>
        <p:spPr>
          <a:xfrm>
            <a:off x="1547664" y="1124744"/>
            <a:ext cx="5910851" cy="3816424"/>
          </a:xfrm>
          <a:prstGeom prst="rect">
            <a:avLst/>
          </a:prstGeom>
        </p:spPr>
      </p:pic>
      <p:sp>
        <p:nvSpPr>
          <p:cNvPr id="2" name="Title 1"/>
          <p:cNvSpPr>
            <a:spLocks noGrp="1"/>
          </p:cNvSpPr>
          <p:nvPr>
            <p:ph type="title"/>
          </p:nvPr>
        </p:nvSpPr>
        <p:spPr/>
        <p:txBody>
          <a:bodyPr/>
          <a:lstStyle/>
          <a:p>
            <a:r>
              <a:rPr lang="en-US"/>
              <a:t>Ideal Filtering Algorithm </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sp>
        <p:nvSpPr>
          <p:cNvPr id="9" name="TextBox 8">
            <a:extLst>
              <a:ext uri="{FF2B5EF4-FFF2-40B4-BE49-F238E27FC236}">
                <a16:creationId xmlns:a16="http://schemas.microsoft.com/office/drawing/2014/main" id="{84BC9578-B318-5A4F-B607-D2A2C83B8692}"/>
              </a:ext>
            </a:extLst>
          </p:cNvPr>
          <p:cNvSpPr txBox="1"/>
          <p:nvPr/>
        </p:nvSpPr>
        <p:spPr>
          <a:xfrm>
            <a:off x="1084192" y="5662989"/>
            <a:ext cx="184730" cy="369332"/>
          </a:xfrm>
          <a:prstGeom prst="rect">
            <a:avLst/>
          </a:prstGeom>
          <a:noFill/>
        </p:spPr>
        <p:txBody>
          <a:bodyPr wrap="none" rtlCol="0">
            <a:spAutoFit/>
          </a:bodyPr>
          <a:lstStyle/>
          <a:p>
            <a:pPr algn="ctr"/>
            <a:endParaRPr lang="en-US"/>
          </a:p>
        </p:txBody>
      </p:sp>
      <p:sp>
        <p:nvSpPr>
          <p:cNvPr id="11" name="Rectangle 10">
            <a:extLst>
              <a:ext uri="{FF2B5EF4-FFF2-40B4-BE49-F238E27FC236}">
                <a16:creationId xmlns:a16="http://schemas.microsoft.com/office/drawing/2014/main" id="{51167792-8406-9047-BF60-30D00995DC8A}"/>
              </a:ext>
            </a:extLst>
          </p:cNvPr>
          <p:cNvSpPr/>
          <p:nvPr/>
        </p:nvSpPr>
        <p:spPr>
          <a:xfrm>
            <a:off x="251520" y="1412776"/>
            <a:ext cx="1247056"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Step 2</a:t>
            </a:r>
          </a:p>
          <a:p>
            <a:pPr algn="ctr"/>
            <a:endParaRPr lang="en-US" sz="2400"/>
          </a:p>
          <a:p>
            <a:pPr algn="ctr"/>
            <a:r>
              <a:rPr lang="en-US" sz="2400"/>
              <a:t>Query the Index</a:t>
            </a:r>
          </a:p>
        </p:txBody>
      </p:sp>
      <p:sp>
        <p:nvSpPr>
          <p:cNvPr id="12" name="Rectangle 11">
            <a:extLst>
              <a:ext uri="{FF2B5EF4-FFF2-40B4-BE49-F238E27FC236}">
                <a16:creationId xmlns:a16="http://schemas.microsoft.com/office/drawing/2014/main" id="{66DAFE46-3E36-8745-938C-1435BA01F3AF}"/>
              </a:ext>
            </a:extLst>
          </p:cNvPr>
          <p:cNvSpPr/>
          <p:nvPr/>
        </p:nvSpPr>
        <p:spPr>
          <a:xfrm>
            <a:off x="7523158" y="1412776"/>
            <a:ext cx="1441330"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a:t>Step 3</a:t>
            </a:r>
          </a:p>
          <a:p>
            <a:pPr algn="ctr"/>
            <a:endParaRPr lang="en-US" sz="2400"/>
          </a:p>
          <a:p>
            <a:pPr algn="ctr"/>
            <a:r>
              <a:rPr lang="en-US" sz="2400"/>
              <a:t>Read Alignment</a:t>
            </a:r>
          </a:p>
        </p:txBody>
      </p:sp>
    </p:spTree>
    <p:extLst>
      <p:ext uri="{BB962C8B-B14F-4D97-AF65-F5344CB8AC3E}">
        <p14:creationId xmlns:p14="http://schemas.microsoft.com/office/powerpoint/2010/main" val="10386998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err="1"/>
              <a:t>SneakySnake</a:t>
            </a:r>
            <a:endParaRPr lang="en-US"/>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6</a:t>
            </a:fld>
            <a:endParaRPr lang="en-US" altLang="en-US">
              <a:solidFill>
                <a:prstClr val="black"/>
              </a:solidFill>
            </a:endParaRPr>
          </a:p>
        </p:txBody>
      </p:sp>
      <p:sp>
        <p:nvSpPr>
          <p:cNvPr id="5" name="Content Placeholder 2"/>
          <p:cNvSpPr txBox="1">
            <a:spLocks/>
          </p:cNvSpPr>
          <p:nvPr/>
        </p:nvSpPr>
        <p:spPr bwMode="auto">
          <a:xfrm>
            <a:off x="63710" y="908720"/>
            <a:ext cx="9110272"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b="1" kern="0">
                <a:solidFill>
                  <a:srgbClr val="FF0000"/>
                </a:solidFill>
              </a:rPr>
              <a:t>Key observation:</a:t>
            </a:r>
          </a:p>
          <a:p>
            <a:pPr lvl="1"/>
            <a:r>
              <a:rPr lang="en-US" kern="0"/>
              <a:t>Correct alignment is </a:t>
            </a:r>
            <a:r>
              <a:rPr lang="en-US" kern="0">
                <a:solidFill>
                  <a:srgbClr val="FF0000"/>
                </a:solidFill>
              </a:rPr>
              <a:t>a sequence of non-overlapping long </a:t>
            </a:r>
            <a:r>
              <a:rPr lang="en-US" kern="0"/>
              <a:t>matches. </a:t>
            </a:r>
          </a:p>
        </p:txBody>
      </p:sp>
      <p:sp>
        <p:nvSpPr>
          <p:cNvPr id="3" name="Rectangle 2">
            <a:extLst>
              <a:ext uri="{FF2B5EF4-FFF2-40B4-BE49-F238E27FC236}">
                <a16:creationId xmlns:a16="http://schemas.microsoft.com/office/drawing/2014/main" id="{B4E6B329-8E66-8444-B66E-4FA67E5E6E2D}"/>
              </a:ext>
            </a:extLst>
          </p:cNvPr>
          <p:cNvSpPr/>
          <p:nvPr/>
        </p:nvSpPr>
        <p:spPr>
          <a:xfrm>
            <a:off x="6427707" y="5371576"/>
            <a:ext cx="2752805" cy="584775"/>
          </a:xfrm>
          <a:prstGeom prst="rect">
            <a:avLst/>
          </a:prstGeom>
        </p:spPr>
        <p:txBody>
          <a:bodyPr wrap="none">
            <a:spAutoFit/>
          </a:bodyPr>
          <a:lstStyle/>
          <a:p>
            <a:r>
              <a:rPr lang="en-US" sz="1600"/>
              <a:t>Dot plot, dot matrix </a:t>
            </a:r>
          </a:p>
          <a:p>
            <a:r>
              <a:rPr lang="en-US" sz="1600"/>
              <a:t>(Lipman and Pearson, 1985)</a:t>
            </a:r>
          </a:p>
        </p:txBody>
      </p:sp>
      <p:pic>
        <p:nvPicPr>
          <p:cNvPr id="13" name="Picture 12">
            <a:extLst>
              <a:ext uri="{FF2B5EF4-FFF2-40B4-BE49-F238E27FC236}">
                <a16:creationId xmlns:a16="http://schemas.microsoft.com/office/drawing/2014/main" id="{55FE3223-81CF-1D46-B4CA-9FE3A2A7DABB}"/>
              </a:ext>
            </a:extLst>
          </p:cNvPr>
          <p:cNvPicPr>
            <a:picLocks noChangeAspect="1"/>
          </p:cNvPicPr>
          <p:nvPr/>
        </p:nvPicPr>
        <p:blipFill>
          <a:blip r:embed="rId2"/>
          <a:stretch>
            <a:fillRect/>
          </a:stretch>
        </p:blipFill>
        <p:spPr>
          <a:xfrm>
            <a:off x="1835696" y="1793773"/>
            <a:ext cx="4530204" cy="4450165"/>
          </a:xfrm>
          <a:prstGeom prst="rect">
            <a:avLst/>
          </a:prstGeom>
        </p:spPr>
      </p:pic>
    </p:spTree>
    <p:extLst>
      <p:ext uri="{BB962C8B-B14F-4D97-AF65-F5344CB8AC3E}">
        <p14:creationId xmlns:p14="http://schemas.microsoft.com/office/powerpoint/2010/main" val="188846142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err="1"/>
              <a:t>SneakySnake</a:t>
            </a:r>
            <a:endParaRPr lang="en-US"/>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7</a:t>
            </a:fld>
            <a:endParaRPr lang="en-US" altLang="en-US">
              <a:solidFill>
                <a:prstClr val="black"/>
              </a:solidFill>
            </a:endParaRPr>
          </a:p>
        </p:txBody>
      </p:sp>
      <p:sp>
        <p:nvSpPr>
          <p:cNvPr id="5" name="Content Placeholder 2"/>
          <p:cNvSpPr txBox="1">
            <a:spLocks/>
          </p:cNvSpPr>
          <p:nvPr/>
        </p:nvSpPr>
        <p:spPr bwMode="auto">
          <a:xfrm>
            <a:off x="63710" y="908720"/>
            <a:ext cx="9110272"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b="1" kern="0">
                <a:solidFill>
                  <a:srgbClr val="FF0000"/>
                </a:solidFill>
              </a:rPr>
              <a:t>Key observation:</a:t>
            </a:r>
          </a:p>
          <a:p>
            <a:pPr lvl="1"/>
            <a:r>
              <a:rPr lang="en-US" kern="0"/>
              <a:t>Correct alignment is </a:t>
            </a:r>
            <a:r>
              <a:rPr lang="en-US" kern="0">
                <a:solidFill>
                  <a:srgbClr val="FF0000"/>
                </a:solidFill>
              </a:rPr>
              <a:t>a sequence of non-overlapping long </a:t>
            </a:r>
            <a:r>
              <a:rPr lang="en-US" kern="0"/>
              <a:t>matches </a:t>
            </a:r>
          </a:p>
          <a:p>
            <a:r>
              <a:rPr lang="en-US" b="1" kern="0">
                <a:solidFill>
                  <a:srgbClr val="0070C0"/>
                </a:solidFill>
              </a:rPr>
              <a:t>Key idea:</a:t>
            </a:r>
          </a:p>
          <a:p>
            <a:pPr lvl="1"/>
            <a:r>
              <a:rPr lang="en-US" kern="0"/>
              <a:t>Approximate edit distance calculation is similar to </a:t>
            </a:r>
            <a:r>
              <a:rPr lang="en-US" kern="0">
                <a:solidFill>
                  <a:srgbClr val="FF0000"/>
                </a:solidFill>
              </a:rPr>
              <a:t>Single Net Routing problem </a:t>
            </a:r>
            <a:r>
              <a:rPr lang="en-US" kern="0"/>
              <a:t>in VLSI chip</a:t>
            </a:r>
          </a:p>
        </p:txBody>
      </p:sp>
      <p:pic>
        <p:nvPicPr>
          <p:cNvPr id="7" name="Picture 6" descr="Image result for snake cartoon">
            <a:extLst>
              <a:ext uri="{FF2B5EF4-FFF2-40B4-BE49-F238E27FC236}">
                <a16:creationId xmlns:a16="http://schemas.microsoft.com/office/drawing/2014/main" id="{CB63B92B-9289-FE4A-B9FD-A9FCC11BDDD1}"/>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453742" y="3448366"/>
            <a:ext cx="1613722" cy="1433979"/>
          </a:xfrm>
          <a:prstGeom prst="rect">
            <a:avLst/>
          </a:prstGeom>
          <a:noFill/>
          <a:extLst>
            <a:ext uri="{909E8E84-426E-40DD-AFC4-6F175D3DCCD1}">
              <a14:hiddenFill xmlns:a14="http://schemas.microsoft.com/office/drawing/2010/main">
                <a:solidFill>
                  <a:srgbClr val="FFFFFF"/>
                </a:solidFill>
              </a14:hiddenFill>
            </a:ext>
          </a:extLst>
        </p:spPr>
      </p:pic>
      <p:sp>
        <p:nvSpPr>
          <p:cNvPr id="8" name="Right Arrow 7">
            <a:extLst>
              <a:ext uri="{FF2B5EF4-FFF2-40B4-BE49-F238E27FC236}">
                <a16:creationId xmlns:a16="http://schemas.microsoft.com/office/drawing/2014/main" id="{D11CA364-7394-F446-A6C1-4B311651A7F5}"/>
              </a:ext>
            </a:extLst>
          </p:cNvPr>
          <p:cNvSpPr/>
          <p:nvPr/>
        </p:nvSpPr>
        <p:spPr>
          <a:xfrm>
            <a:off x="4550057" y="4757011"/>
            <a:ext cx="407305" cy="250668"/>
          </a:xfrm>
          <a:prstGeom prst="rightArrow">
            <a:avLst/>
          </a:prstGeom>
          <a:solidFill>
            <a:srgbClr val="FF0000"/>
          </a:solidFill>
        </p:spPr>
        <p:txBody>
          <a:bodyPr wrap="square" rtlCol="0" anchor="ctr">
            <a:spAutoFit/>
          </a:bodyPr>
          <a:lstStyle/>
          <a:p>
            <a:pPr algn="just"/>
            <a:endParaRPr lang="en-US" sz="400" b="1">
              <a:solidFill>
                <a:schemeClr val="bg2"/>
              </a:solidFill>
              <a:latin typeface="europa"/>
            </a:endParaRPr>
          </a:p>
        </p:txBody>
      </p:sp>
      <p:sp>
        <p:nvSpPr>
          <p:cNvPr id="9" name="Right Arrow 8">
            <a:extLst>
              <a:ext uri="{FF2B5EF4-FFF2-40B4-BE49-F238E27FC236}">
                <a16:creationId xmlns:a16="http://schemas.microsoft.com/office/drawing/2014/main" id="{52BD52FD-837F-CB4E-AA90-1A144AEF2CC0}"/>
              </a:ext>
            </a:extLst>
          </p:cNvPr>
          <p:cNvSpPr/>
          <p:nvPr/>
        </p:nvSpPr>
        <p:spPr>
          <a:xfrm>
            <a:off x="8477223" y="4638158"/>
            <a:ext cx="386242" cy="237705"/>
          </a:xfrm>
          <a:prstGeom prst="rightArrow">
            <a:avLst/>
          </a:prstGeom>
          <a:solidFill>
            <a:srgbClr val="FF0000"/>
          </a:solidFill>
        </p:spPr>
        <p:txBody>
          <a:bodyPr wrap="square" rtlCol="0" anchor="ctr">
            <a:spAutoFit/>
          </a:bodyPr>
          <a:lstStyle/>
          <a:p>
            <a:pPr algn="just"/>
            <a:endParaRPr lang="en-US" sz="400" b="1">
              <a:solidFill>
                <a:schemeClr val="bg2"/>
              </a:solidFill>
              <a:latin typeface="europa"/>
            </a:endParaRPr>
          </a:p>
        </p:txBody>
      </p:sp>
      <p:pic>
        <p:nvPicPr>
          <p:cNvPr id="11" name="Picture 10">
            <a:extLst>
              <a:ext uri="{FF2B5EF4-FFF2-40B4-BE49-F238E27FC236}">
                <a16:creationId xmlns:a16="http://schemas.microsoft.com/office/drawing/2014/main" id="{F2B89DEB-F7F4-3B44-BCAE-34A3F25B704D}"/>
              </a:ext>
            </a:extLst>
          </p:cNvPr>
          <p:cNvPicPr>
            <a:picLocks noChangeAspect="1"/>
          </p:cNvPicPr>
          <p:nvPr/>
        </p:nvPicPr>
        <p:blipFill>
          <a:blip r:embed="rId4">
            <a:clrChange>
              <a:clrFrom>
                <a:srgbClr val="F7F7F7"/>
              </a:clrFrom>
              <a:clrTo>
                <a:srgbClr val="F7F7F7">
                  <a:alpha val="0"/>
                </a:srgbClr>
              </a:clrTo>
            </a:clrChange>
          </a:blip>
          <a:stretch>
            <a:fillRect/>
          </a:stretch>
        </p:blipFill>
        <p:spPr>
          <a:xfrm>
            <a:off x="8367127" y="3805010"/>
            <a:ext cx="789791" cy="909977"/>
          </a:xfrm>
          <a:prstGeom prst="rect">
            <a:avLst/>
          </a:prstGeom>
        </p:spPr>
      </p:pic>
      <p:sp>
        <p:nvSpPr>
          <p:cNvPr id="12" name="TextBox 11">
            <a:extLst>
              <a:ext uri="{FF2B5EF4-FFF2-40B4-BE49-F238E27FC236}">
                <a16:creationId xmlns:a16="http://schemas.microsoft.com/office/drawing/2014/main" id="{94C390FC-A270-8644-A967-AAB2D03D519A}"/>
              </a:ext>
            </a:extLst>
          </p:cNvPr>
          <p:cNvSpPr txBox="1"/>
          <p:nvPr/>
        </p:nvSpPr>
        <p:spPr>
          <a:xfrm>
            <a:off x="5092847" y="3002081"/>
            <a:ext cx="3384376" cy="338554"/>
          </a:xfrm>
          <a:prstGeom prst="rect">
            <a:avLst/>
          </a:prstGeom>
          <a:noFill/>
        </p:spPr>
        <p:txBody>
          <a:bodyPr wrap="square" rtlCol="0">
            <a:spAutoFit/>
          </a:bodyPr>
          <a:lstStyle/>
          <a:p>
            <a:pPr algn="ctr"/>
            <a:r>
              <a:rPr lang="en-US" sz="1600"/>
              <a:t>VLSI chip layout</a:t>
            </a:r>
          </a:p>
        </p:txBody>
      </p:sp>
      <p:pic>
        <p:nvPicPr>
          <p:cNvPr id="3" name="Picture 2">
            <a:extLst>
              <a:ext uri="{FF2B5EF4-FFF2-40B4-BE49-F238E27FC236}">
                <a16:creationId xmlns:a16="http://schemas.microsoft.com/office/drawing/2014/main" id="{36612A4B-18FE-6C4B-ADBA-EFF04246E4B6}"/>
              </a:ext>
            </a:extLst>
          </p:cNvPr>
          <p:cNvPicPr>
            <a:picLocks noChangeAspect="1"/>
          </p:cNvPicPr>
          <p:nvPr/>
        </p:nvPicPr>
        <p:blipFill>
          <a:blip r:embed="rId5"/>
          <a:stretch>
            <a:fillRect/>
          </a:stretch>
        </p:blipFill>
        <p:spPr>
          <a:xfrm>
            <a:off x="561867" y="3357380"/>
            <a:ext cx="2867438" cy="2867438"/>
          </a:xfrm>
          <a:prstGeom prst="rect">
            <a:avLst/>
          </a:prstGeom>
        </p:spPr>
      </p:pic>
      <p:pic>
        <p:nvPicPr>
          <p:cNvPr id="10" name="Picture 9">
            <a:extLst>
              <a:ext uri="{FF2B5EF4-FFF2-40B4-BE49-F238E27FC236}">
                <a16:creationId xmlns:a16="http://schemas.microsoft.com/office/drawing/2014/main" id="{0A1B16D9-F94C-D240-B074-4401EB5BA4A9}"/>
              </a:ext>
            </a:extLst>
          </p:cNvPr>
          <p:cNvPicPr>
            <a:picLocks noChangeAspect="1"/>
          </p:cNvPicPr>
          <p:nvPr/>
        </p:nvPicPr>
        <p:blipFill rotWithShape="1">
          <a:blip r:embed="rId6"/>
          <a:srcRect b="5650"/>
          <a:stretch/>
        </p:blipFill>
        <p:spPr>
          <a:xfrm>
            <a:off x="5080070" y="3357380"/>
            <a:ext cx="3274445" cy="2867438"/>
          </a:xfrm>
          <a:prstGeom prst="rect">
            <a:avLst/>
          </a:prstGeom>
        </p:spPr>
      </p:pic>
    </p:spTree>
    <p:extLst>
      <p:ext uri="{BB962C8B-B14F-4D97-AF65-F5344CB8AC3E}">
        <p14:creationId xmlns:p14="http://schemas.microsoft.com/office/powerpoint/2010/main" val="7590079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90034A9-3102-034A-8C62-0ACC827D00CF}"/>
              </a:ext>
            </a:extLst>
          </p:cNvPr>
          <p:cNvSpPr/>
          <p:nvPr/>
        </p:nvSpPr>
        <p:spPr>
          <a:xfrm>
            <a:off x="39756" y="3645024"/>
            <a:ext cx="283772" cy="329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791972A-2FE7-3F45-B08F-69692B9B697F}"/>
              </a:ext>
            </a:extLst>
          </p:cNvPr>
          <p:cNvSpPr/>
          <p:nvPr/>
        </p:nvSpPr>
        <p:spPr>
          <a:xfrm>
            <a:off x="3131578" y="3645023"/>
            <a:ext cx="283772" cy="329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SneakySnake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8</a:t>
            </a:fld>
            <a:endParaRPr lang="en-US" altLang="en-US">
              <a:solidFill>
                <a:prstClr val="black"/>
              </a:solidFill>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7009188" y="1725639"/>
            <a:ext cx="1205019" cy="461665"/>
          </a:xfrm>
          <a:prstGeom prst="rect">
            <a:avLst/>
          </a:prstGeom>
          <a:noFill/>
        </p:spPr>
        <p:txBody>
          <a:bodyPr wrap="square" rtlCol="0">
            <a:spAutoFit/>
          </a:bodyPr>
          <a:lstStyle/>
          <a:p>
            <a:r>
              <a:rPr lang="en-US" sz="2400" i="1">
                <a:ln w="0"/>
                <a:effectLst>
                  <a:outerShdw blurRad="38100" dist="19050" dir="2700000" algn="tl" rotWithShape="0">
                    <a:schemeClr val="dk1">
                      <a:alpha val="40000"/>
                    </a:schemeClr>
                  </a:outerShdw>
                </a:effectLst>
              </a:rPr>
              <a:t>E</a:t>
            </a:r>
            <a:r>
              <a:rPr lang="en-US" sz="2400">
                <a:ln w="0"/>
                <a:effectLst>
                  <a:outerShdw blurRad="38100" dist="19050" dir="2700000" algn="tl" rotWithShape="0">
                    <a:schemeClr val="dk1">
                      <a:alpha val="40000"/>
                    </a:schemeClr>
                  </a:outerShdw>
                </a:effectLst>
              </a:rPr>
              <a:t> = 3</a:t>
            </a:r>
          </a:p>
        </p:txBody>
      </p:sp>
      <p:sp>
        <p:nvSpPr>
          <p:cNvPr id="9" name="Rectangle 8"/>
          <p:cNvSpPr/>
          <p:nvPr/>
        </p:nvSpPr>
        <p:spPr>
          <a:xfrm>
            <a:off x="6910469" y="1628800"/>
            <a:ext cx="1097280" cy="640080"/>
          </a:xfrm>
          <a:prstGeom prst="rect">
            <a:avLst/>
          </a:prstGeom>
          <a:ln w="19050">
            <a:solidFill>
              <a:schemeClr val="tx1"/>
            </a:solidFill>
          </a:ln>
        </p:spPr>
        <p:txBody>
          <a:bodyPr wrap="square" rtlCol="0" anchor="ctr">
            <a:spAutoFit/>
          </a:bodyPr>
          <a:lstStyle/>
          <a:p>
            <a:pPr algn="just"/>
            <a:endParaRPr lang="en-US" sz="400" b="1">
              <a:solidFill>
                <a:schemeClr val="bg2"/>
              </a:solidFill>
              <a:latin typeface="europa"/>
            </a:endParaRPr>
          </a:p>
        </p:txBody>
      </p:sp>
      <p:pic>
        <p:nvPicPr>
          <p:cNvPr id="13" name="Content Placeholder 5">
            <a:extLst>
              <a:ext uri="{FF2B5EF4-FFF2-40B4-BE49-F238E27FC236}">
                <a16:creationId xmlns:a16="http://schemas.microsoft.com/office/drawing/2014/main" id="{EE9A0DC5-BA32-BB4E-93C6-776A65E3B2AA}"/>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bwMode="auto">
          <a:xfrm>
            <a:off x="43300" y="3617264"/>
            <a:ext cx="7855922" cy="3083574"/>
          </a:xfrm>
          <a:prstGeom prst="rect">
            <a:avLst/>
          </a:prstGeom>
          <a:noFill/>
          <a:ln w="9525">
            <a:noFill/>
            <a:miter lim="800000"/>
            <a:headEnd/>
            <a:tailEnd/>
          </a:ln>
        </p:spPr>
      </p:pic>
      <p:pic>
        <p:nvPicPr>
          <p:cNvPr id="6" name="Picture 5">
            <a:extLst>
              <a:ext uri="{FF2B5EF4-FFF2-40B4-BE49-F238E27FC236}">
                <a16:creationId xmlns:a16="http://schemas.microsoft.com/office/drawing/2014/main" id="{AA04FC81-D14F-2343-B687-A2D65ABEEA9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6885" y="1616307"/>
            <a:ext cx="4940300" cy="2028716"/>
          </a:xfrm>
          <a:prstGeom prst="rect">
            <a:avLst/>
          </a:prstGeom>
        </p:spPr>
      </p:pic>
      <p:sp>
        <p:nvSpPr>
          <p:cNvPr id="5" name="Rectangle 4">
            <a:extLst>
              <a:ext uri="{FF2B5EF4-FFF2-40B4-BE49-F238E27FC236}">
                <a16:creationId xmlns:a16="http://schemas.microsoft.com/office/drawing/2014/main" id="{60E47D43-5C1B-874F-B5E0-7685E62BF355}"/>
              </a:ext>
            </a:extLst>
          </p:cNvPr>
          <p:cNvSpPr/>
          <p:nvPr/>
        </p:nvSpPr>
        <p:spPr>
          <a:xfrm>
            <a:off x="366885" y="1611380"/>
            <a:ext cx="2664296" cy="228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79319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90034A9-3102-034A-8C62-0ACC827D00CF}"/>
              </a:ext>
            </a:extLst>
          </p:cNvPr>
          <p:cNvSpPr/>
          <p:nvPr/>
        </p:nvSpPr>
        <p:spPr>
          <a:xfrm>
            <a:off x="39756" y="3645024"/>
            <a:ext cx="283772" cy="329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791972A-2FE7-3F45-B08F-69692B9B697F}"/>
              </a:ext>
            </a:extLst>
          </p:cNvPr>
          <p:cNvSpPr/>
          <p:nvPr/>
        </p:nvSpPr>
        <p:spPr>
          <a:xfrm>
            <a:off x="3131578" y="3645023"/>
            <a:ext cx="283772" cy="329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SneakySnake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9</a:t>
            </a:fld>
            <a:endParaRPr lang="en-US" altLang="en-US">
              <a:solidFill>
                <a:prstClr val="black"/>
              </a:solidFill>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7009188" y="1725639"/>
            <a:ext cx="1205019" cy="461665"/>
          </a:xfrm>
          <a:prstGeom prst="rect">
            <a:avLst/>
          </a:prstGeom>
          <a:noFill/>
        </p:spPr>
        <p:txBody>
          <a:bodyPr wrap="square" rtlCol="0">
            <a:spAutoFit/>
          </a:bodyPr>
          <a:lstStyle/>
          <a:p>
            <a:r>
              <a:rPr lang="en-US" sz="2400" i="1">
                <a:ln w="0"/>
                <a:effectLst>
                  <a:outerShdw blurRad="38100" dist="19050" dir="2700000" algn="tl" rotWithShape="0">
                    <a:schemeClr val="dk1">
                      <a:alpha val="40000"/>
                    </a:schemeClr>
                  </a:outerShdw>
                </a:effectLst>
              </a:rPr>
              <a:t>E</a:t>
            </a:r>
            <a:r>
              <a:rPr lang="en-US" sz="2400">
                <a:ln w="0"/>
                <a:effectLst>
                  <a:outerShdw blurRad="38100" dist="19050" dir="2700000" algn="tl" rotWithShape="0">
                    <a:schemeClr val="dk1">
                      <a:alpha val="40000"/>
                    </a:schemeClr>
                  </a:outerShdw>
                </a:effectLst>
              </a:rPr>
              <a:t> = 3</a:t>
            </a:r>
          </a:p>
        </p:txBody>
      </p:sp>
      <p:sp>
        <p:nvSpPr>
          <p:cNvPr id="9" name="Rectangle 8"/>
          <p:cNvSpPr/>
          <p:nvPr/>
        </p:nvSpPr>
        <p:spPr>
          <a:xfrm>
            <a:off x="6910469" y="1628800"/>
            <a:ext cx="1097280" cy="640080"/>
          </a:xfrm>
          <a:prstGeom prst="rect">
            <a:avLst/>
          </a:prstGeom>
          <a:ln w="19050">
            <a:solidFill>
              <a:schemeClr val="tx1"/>
            </a:solidFill>
          </a:ln>
        </p:spPr>
        <p:txBody>
          <a:bodyPr wrap="square" rtlCol="0" anchor="ctr">
            <a:spAutoFit/>
          </a:bodyPr>
          <a:lstStyle/>
          <a:p>
            <a:pPr algn="just"/>
            <a:endParaRPr lang="en-US" sz="400" b="1">
              <a:solidFill>
                <a:schemeClr val="bg2"/>
              </a:solidFill>
              <a:latin typeface="europa"/>
            </a:endParaRPr>
          </a:p>
        </p:txBody>
      </p:sp>
      <p:pic>
        <p:nvPicPr>
          <p:cNvPr id="13" name="Content Placeholder 5">
            <a:extLst>
              <a:ext uri="{FF2B5EF4-FFF2-40B4-BE49-F238E27FC236}">
                <a16:creationId xmlns:a16="http://schemas.microsoft.com/office/drawing/2014/main" id="{EE9A0DC5-BA32-BB4E-93C6-776A65E3B2AA}"/>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bwMode="auto">
          <a:xfrm>
            <a:off x="539552" y="2673684"/>
            <a:ext cx="7855922" cy="3083574"/>
          </a:xfrm>
          <a:prstGeom prst="rect">
            <a:avLst/>
          </a:prstGeom>
          <a:noFill/>
          <a:ln w="9525">
            <a:noFill/>
            <a:miter lim="800000"/>
            <a:headEnd/>
            <a:tailEnd/>
          </a:ln>
        </p:spPr>
      </p:pic>
      <p:pic>
        <p:nvPicPr>
          <p:cNvPr id="14" name="Picture 13">
            <a:extLst>
              <a:ext uri="{FF2B5EF4-FFF2-40B4-BE49-F238E27FC236}">
                <a16:creationId xmlns:a16="http://schemas.microsoft.com/office/drawing/2014/main" id="{405E738F-A333-6E4E-A31A-F4F3FFC4E4BE}"/>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2770750" y="2997611"/>
            <a:ext cx="5443458" cy="2725750"/>
          </a:xfrm>
          <a:prstGeom prst="rect">
            <a:avLst/>
          </a:prstGeom>
        </p:spPr>
      </p:pic>
      <p:sp>
        <p:nvSpPr>
          <p:cNvPr id="6" name="Rectangle 5">
            <a:extLst>
              <a:ext uri="{FF2B5EF4-FFF2-40B4-BE49-F238E27FC236}">
                <a16:creationId xmlns:a16="http://schemas.microsoft.com/office/drawing/2014/main" id="{DC97228D-E126-784E-8F75-E0B65D446C02}"/>
              </a:ext>
            </a:extLst>
          </p:cNvPr>
          <p:cNvSpPr/>
          <p:nvPr/>
        </p:nvSpPr>
        <p:spPr>
          <a:xfrm rot="16200000">
            <a:off x="1213476" y="4174932"/>
            <a:ext cx="2726407" cy="39024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ENTRANCE</a:t>
            </a:r>
          </a:p>
        </p:txBody>
      </p:sp>
      <p:sp>
        <p:nvSpPr>
          <p:cNvPr id="17" name="Rectangle 16">
            <a:extLst>
              <a:ext uri="{FF2B5EF4-FFF2-40B4-BE49-F238E27FC236}">
                <a16:creationId xmlns:a16="http://schemas.microsoft.com/office/drawing/2014/main" id="{B5C6120D-EF35-3741-A178-52515911D63F}"/>
              </a:ext>
            </a:extLst>
          </p:cNvPr>
          <p:cNvSpPr/>
          <p:nvPr/>
        </p:nvSpPr>
        <p:spPr>
          <a:xfrm rot="16200000">
            <a:off x="7046453" y="4175261"/>
            <a:ext cx="2725749" cy="3902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EXIT</a:t>
            </a:r>
          </a:p>
        </p:txBody>
      </p:sp>
    </p:spTree>
    <p:extLst>
      <p:ext uri="{BB962C8B-B14F-4D97-AF65-F5344CB8AC3E}">
        <p14:creationId xmlns:p14="http://schemas.microsoft.com/office/powerpoint/2010/main" val="26424727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Lst>
  </p:timing>
</p:sld>
</file>

<file path=ppt/theme/theme1.xml><?xml version="1.0" encoding="utf-8"?>
<a:theme xmlns:a="http://schemas.openxmlformats.org/drawingml/2006/main" name="Edge">
  <a:themeElements>
    <a:clrScheme name="Custom 4">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0432FF"/>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5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4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8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9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9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24.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Office 테마">
  <a:themeElements>
    <a:clrScheme name="기본">
      <a:dk1>
        <a:sysClr val="windowText" lastClr="000000"/>
      </a:dk1>
      <a:lt1>
        <a:sysClr val="window" lastClr="FFFFFF"/>
      </a:lt1>
      <a:dk2>
        <a:srgbClr val="1B6AA3"/>
      </a:dk2>
      <a:lt2>
        <a:srgbClr val="FFFFFF"/>
      </a:lt2>
      <a:accent1>
        <a:srgbClr val="5DA5DA"/>
      </a:accent1>
      <a:accent2>
        <a:srgbClr val="FAA43A"/>
      </a:accent2>
      <a:accent3>
        <a:srgbClr val="60BD68"/>
      </a:accent3>
      <a:accent4>
        <a:srgbClr val="F17CB0"/>
      </a:accent4>
      <a:accent5>
        <a:srgbClr val="B2912F"/>
      </a:accent5>
      <a:accent6>
        <a:srgbClr val="307D99"/>
      </a:accent6>
      <a:hlink>
        <a:srgbClr val="0563C1"/>
      </a:hlink>
      <a:folHlink>
        <a:srgbClr val="954F72"/>
      </a:folHlink>
    </a:clrScheme>
    <a:fontScheme name="Calibri - 나눔고딕">
      <a:majorFont>
        <a:latin typeface="Calibri"/>
        <a:ea typeface="나눔고딕"/>
        <a:cs typeface=""/>
      </a:majorFont>
      <a:minorFont>
        <a:latin typeface="Calibri"/>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3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4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4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3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5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5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15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1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1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safari">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afari" id="{1E4A3212-A6D8-EB49-8049-412E3186FEB9}" vid="{93387931-C767-9D4F-BD0F-4952975219FD}"/>
    </a:ext>
  </a:extLst>
</a:theme>
</file>

<file path=ppt/theme/theme36.xml><?xml version="1.0" encoding="utf-8"?>
<a:theme xmlns:a="http://schemas.openxmlformats.org/drawingml/2006/main" name="5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1_safari">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afari" id="{1E4A3212-A6D8-EB49-8049-412E3186FEB9}" vid="{93387931-C767-9D4F-BD0F-4952975219FD}"/>
    </a:ext>
  </a:extLst>
</a:theme>
</file>

<file path=ppt/theme/theme3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utlu_memory-scaling_memcon13_talk (1).pptx" id="{1D09C5EE-DC30-4F85-84AA-519B89166748}" vid="{5DED0AF8-637D-490F-B56E-C8CE9BE1B1E6}"/>
    </a:ext>
  </a:extLst>
</a:theme>
</file>

<file path=ppt/theme/theme4.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Ed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Office Theme">
  <a:themeElements>
    <a:clrScheme name="Custom 7">
      <a:dk1>
        <a:srgbClr val="990000"/>
      </a:dk1>
      <a:lt1>
        <a:srgbClr val="FFFFFF"/>
      </a:lt1>
      <a:dk2>
        <a:srgbClr val="FFFFFF"/>
      </a:dk2>
      <a:lt2>
        <a:srgbClr val="FFFFFF"/>
      </a:lt2>
      <a:accent1>
        <a:srgbClr val="606060"/>
      </a:accent1>
      <a:accent2>
        <a:srgbClr val="A9A9A9"/>
      </a:accent2>
      <a:accent3>
        <a:srgbClr val="CCCCCC"/>
      </a:accent3>
      <a:accent4>
        <a:srgbClr val="990000"/>
      </a:accent4>
      <a:accent5>
        <a:srgbClr val="000000"/>
      </a:accent5>
      <a:accent6>
        <a:srgbClr val="969696"/>
      </a:accent6>
      <a:hlink>
        <a:srgbClr val="990000"/>
      </a:hlink>
      <a:folHlink>
        <a:srgbClr val="AEAE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290060</TotalTime>
  <Words>2598</Words>
  <Application>Microsoft Macintosh PowerPoint</Application>
  <PresentationFormat>On-screen Show (4:3)</PresentationFormat>
  <Paragraphs>330</Paragraphs>
  <Slides>41</Slides>
  <Notes>10</Notes>
  <HiddenSlides>0</HiddenSlides>
  <MMClips>0</MMClips>
  <ScaleCrop>false</ScaleCrop>
  <HeadingPairs>
    <vt:vector size="6" baseType="variant">
      <vt:variant>
        <vt:lpstr>Fonts Used</vt:lpstr>
      </vt:variant>
      <vt:variant>
        <vt:i4>8</vt:i4>
      </vt:variant>
      <vt:variant>
        <vt:lpstr>Theme</vt:lpstr>
      </vt:variant>
      <vt:variant>
        <vt:i4>39</vt:i4>
      </vt:variant>
      <vt:variant>
        <vt:lpstr>Slide Titles</vt:lpstr>
      </vt:variant>
      <vt:variant>
        <vt:i4>41</vt:i4>
      </vt:variant>
    </vt:vector>
  </HeadingPairs>
  <TitlesOfParts>
    <vt:vector size="88" baseType="lpstr">
      <vt:lpstr>Arial</vt:lpstr>
      <vt:lpstr>Arimo</vt:lpstr>
      <vt:lpstr>Calibri</vt:lpstr>
      <vt:lpstr>europa</vt:lpstr>
      <vt:lpstr>Garamond</vt:lpstr>
      <vt:lpstr>Tahoma</vt:lpstr>
      <vt:lpstr>Times New Roman</vt:lpstr>
      <vt:lpstr>Wingdings</vt:lpstr>
      <vt:lpstr>Edge</vt:lpstr>
      <vt:lpstr>1_Edge</vt:lpstr>
      <vt:lpstr>3_Edge</vt:lpstr>
      <vt:lpstr>4_Edge</vt:lpstr>
      <vt:lpstr>6_Edge</vt:lpstr>
      <vt:lpstr>8_Edge</vt:lpstr>
      <vt:lpstr>2_Office Theme</vt:lpstr>
      <vt:lpstr>9_Edge</vt:lpstr>
      <vt:lpstr>17_Edge</vt:lpstr>
      <vt:lpstr>13_Edge</vt:lpstr>
      <vt:lpstr>23_Edge</vt:lpstr>
      <vt:lpstr>35_Edge</vt:lpstr>
      <vt:lpstr>39_Edge</vt:lpstr>
      <vt:lpstr>49_Edge</vt:lpstr>
      <vt:lpstr>56_Edge</vt:lpstr>
      <vt:lpstr>57_Edge</vt:lpstr>
      <vt:lpstr>58_Edge</vt:lpstr>
      <vt:lpstr>59_Edge</vt:lpstr>
      <vt:lpstr>64_Edge</vt:lpstr>
      <vt:lpstr>85_Edge</vt:lpstr>
      <vt:lpstr>90_Edge</vt:lpstr>
      <vt:lpstr>91_Edge</vt:lpstr>
      <vt:lpstr>1_Metropolitan_bullet</vt:lpstr>
      <vt:lpstr>98_Edge</vt:lpstr>
      <vt:lpstr>1_Office 테마</vt:lpstr>
      <vt:lpstr>136_Edge</vt:lpstr>
      <vt:lpstr>144_Edge</vt:lpstr>
      <vt:lpstr>148_Edge</vt:lpstr>
      <vt:lpstr>3_Metropolitan_bullet</vt:lpstr>
      <vt:lpstr>151_Edge</vt:lpstr>
      <vt:lpstr>152_Edge</vt:lpstr>
      <vt:lpstr>154_Edge</vt:lpstr>
      <vt:lpstr>156_Edge</vt:lpstr>
      <vt:lpstr>159_Edge</vt:lpstr>
      <vt:lpstr>safari</vt:lpstr>
      <vt:lpstr>5_Edge</vt:lpstr>
      <vt:lpstr>7_Edge</vt:lpstr>
      <vt:lpstr>1_safari</vt:lpstr>
      <vt:lpstr>8_Office Theme</vt:lpstr>
      <vt:lpstr>P&amp;S Mobile Genomics Lecture 7: SneakySnake</vt:lpstr>
      <vt:lpstr>Previous Lectures</vt:lpstr>
      <vt:lpstr>Goal: Minimizing Alignment Time</vt:lpstr>
      <vt:lpstr>Key Idea</vt:lpstr>
      <vt:lpstr>Ideal Filtering Algorithm </vt:lpstr>
      <vt:lpstr>SneakySnake</vt:lpstr>
      <vt:lpstr>SneakySnake</vt:lpstr>
      <vt:lpstr>SneakySnake Walkthrough</vt:lpstr>
      <vt:lpstr>SneakySnake Walkthrough</vt:lpstr>
      <vt:lpstr>SneakySnake Walkthrough</vt:lpstr>
      <vt:lpstr>SneakySnake Walkthrough</vt:lpstr>
      <vt:lpstr>FPGA Resource Analysis</vt:lpstr>
      <vt:lpstr>The Effect of Pre-Alignment (Theoretically)</vt:lpstr>
      <vt:lpstr>Filtering Accuracy</vt:lpstr>
      <vt:lpstr>Long Read Mapping (SneakySnake vs Parasail)</vt:lpstr>
      <vt:lpstr>Long Read Mapping (SneakySnake vs KSW2)</vt:lpstr>
      <vt:lpstr>Key Results of SneakySnake</vt:lpstr>
      <vt:lpstr>Can We Do Better?</vt:lpstr>
      <vt:lpstr>Read Mapping &amp; Filtering in Memory</vt:lpstr>
      <vt:lpstr>Near-memory Pre-alignment Filtering</vt:lpstr>
      <vt:lpstr>Near-memory SneakySnake</vt:lpstr>
      <vt:lpstr>Heterogeneous System: CPU+FPGA</vt:lpstr>
      <vt:lpstr>Key Results of Near-memory SneakySnake</vt:lpstr>
      <vt:lpstr>Near-memory Pre-alignment Filtering</vt:lpstr>
      <vt:lpstr>More on SneakySnake [Bioinformatics 2020]</vt:lpstr>
      <vt:lpstr>NVIDIA H100 (2022)</vt:lpstr>
      <vt:lpstr>UPMEM Processing-in-DRAM Engine (2019)</vt:lpstr>
      <vt:lpstr>Key Conclusion</vt:lpstr>
      <vt:lpstr>Near-memory Pre-alignment Filtering</vt:lpstr>
      <vt:lpstr>Read Mapping in 111 pages! </vt:lpstr>
      <vt:lpstr>Feedback From Our Community!</vt:lpstr>
      <vt:lpstr>More on Accelerating Genome Analysis ...</vt:lpstr>
      <vt:lpstr>More on Intelligent Genome Analysis …</vt:lpstr>
      <vt:lpstr>More on Intelligent Genome Analysis …</vt:lpstr>
      <vt:lpstr>More on Fast Genome Analysis …</vt:lpstr>
      <vt:lpstr>Two P&amp;S Genomics Courses</vt:lpstr>
      <vt:lpstr>Course Materials</vt:lpstr>
      <vt:lpstr>Detailed Lectures on Genome Analysis</vt:lpstr>
      <vt:lpstr>Prior Research on Genome Analysis (1/2)</vt:lpstr>
      <vt:lpstr>Prior Research on Genome Analysis (2/2)</vt:lpstr>
      <vt:lpstr>P&amp;S Mobile Genomics Lecture 7: SneakySnake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 A Scalable and High-Performance Scheduling Algorithm for Multiple Memory Controllers</dc:title>
  <dc:creator>yoongu</dc:creator>
  <cp:lastModifiedBy>Firtina  Can</cp:lastModifiedBy>
  <cp:revision>4447</cp:revision>
  <cp:lastPrinted>2022-03-24T12:39:10Z</cp:lastPrinted>
  <dcterms:created xsi:type="dcterms:W3CDTF">2010-10-08T20:41:54Z</dcterms:created>
  <dcterms:modified xsi:type="dcterms:W3CDTF">2022-11-28T08:32:40Z</dcterms:modified>
</cp:coreProperties>
</file>